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926" r:id="rId2"/>
    <p:sldId id="973" r:id="rId3"/>
    <p:sldId id="974" r:id="rId4"/>
    <p:sldId id="975" r:id="rId5"/>
    <p:sldId id="968" r:id="rId6"/>
    <p:sldId id="976" r:id="rId7"/>
    <p:sldId id="967" r:id="rId8"/>
    <p:sldId id="931" r:id="rId9"/>
    <p:sldId id="932" r:id="rId10"/>
    <p:sldId id="933" r:id="rId11"/>
    <p:sldId id="965" r:id="rId12"/>
    <p:sldId id="977" r:id="rId13"/>
    <p:sldId id="934" r:id="rId14"/>
    <p:sldId id="980" r:id="rId15"/>
    <p:sldId id="935" r:id="rId16"/>
    <p:sldId id="936" r:id="rId17"/>
    <p:sldId id="937" r:id="rId18"/>
    <p:sldId id="938" r:id="rId19"/>
    <p:sldId id="939" r:id="rId20"/>
    <p:sldId id="940" r:id="rId21"/>
    <p:sldId id="941" r:id="rId22"/>
    <p:sldId id="981" r:id="rId23"/>
    <p:sldId id="698" r:id="rId24"/>
    <p:sldId id="699" r:id="rId25"/>
    <p:sldId id="704" r:id="rId26"/>
    <p:sldId id="676" r:id="rId27"/>
    <p:sldId id="928" r:id="rId28"/>
    <p:sldId id="929" r:id="rId29"/>
    <p:sldId id="850" r:id="rId30"/>
    <p:sldId id="856" r:id="rId31"/>
    <p:sldId id="857" r:id="rId32"/>
    <p:sldId id="858" r:id="rId33"/>
    <p:sldId id="855" r:id="rId34"/>
    <p:sldId id="836" r:id="rId35"/>
    <p:sldId id="817" r:id="rId36"/>
    <p:sldId id="982" r:id="rId37"/>
    <p:sldId id="978" r:id="rId38"/>
    <p:sldId id="987" r:id="rId39"/>
    <p:sldId id="984" r:id="rId40"/>
    <p:sldId id="985" r:id="rId41"/>
    <p:sldId id="986" r:id="rId42"/>
    <p:sldId id="988" r:id="rId43"/>
    <p:sldId id="989" r:id="rId44"/>
    <p:sldId id="990" r:id="rId45"/>
    <p:sldId id="991" r:id="rId46"/>
    <p:sldId id="992" r:id="rId47"/>
    <p:sldId id="993" r:id="rId48"/>
    <p:sldId id="994" r:id="rId49"/>
    <p:sldId id="995" r:id="rId50"/>
    <p:sldId id="996" r:id="rId51"/>
    <p:sldId id="997" r:id="rId52"/>
    <p:sldId id="998" r:id="rId53"/>
    <p:sldId id="1000" r:id="rId54"/>
    <p:sldId id="999" r:id="rId55"/>
    <p:sldId id="1001" r:id="rId56"/>
    <p:sldId id="1002" r:id="rId57"/>
    <p:sldId id="983" r:id="rId58"/>
    <p:sldId id="979" r:id="rId59"/>
    <p:sldId id="1003" r:id="rId60"/>
    <p:sldId id="862" r:id="rId61"/>
    <p:sldId id="863" r:id="rId62"/>
    <p:sldId id="865" r:id="rId63"/>
    <p:sldId id="1004" r:id="rId64"/>
    <p:sldId id="41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80" autoAdjust="0"/>
    <p:restoredTop sz="81180" autoAdjust="0"/>
  </p:normalViewPr>
  <p:slideViewPr>
    <p:cSldViewPr snapToGrid="0">
      <p:cViewPr varScale="1">
        <p:scale>
          <a:sx n="78" d="100"/>
          <a:sy n="78" d="100"/>
        </p:scale>
        <p:origin x="204"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2020-08-03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23</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24</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29</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34</a:t>
            </a:fld>
            <a:endParaRPr lang="en-US"/>
          </a:p>
        </p:txBody>
      </p:sp>
    </p:spTree>
    <p:extLst>
      <p:ext uri="{BB962C8B-B14F-4D97-AF65-F5344CB8AC3E}">
        <p14:creationId xmlns:p14="http://schemas.microsoft.com/office/powerpoint/2010/main" val="1820718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2020-08-03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2020-08-03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2020-08-03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2020-08-03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unstats.un.org/unsd/dnss/hb/E-fundamental%20principles_A4-WEB.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www.oclc.org/content/dam/research/activities/trustedrep/attributes01.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nap.edu/catalog/24810/principles-and-practices-for-a-federal-statistical-agency-sixth-edit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crl.edu/PDF/trac.pdf" TargetMode="External"/><Relationship Id="rId2" Type="http://schemas.openxmlformats.org/officeDocument/2006/relationships/hyperlink" Target="http://doi.org/10.5281/zenodo.3638211" TargetMode="External"/><Relationship Id="rId1" Type="http://schemas.openxmlformats.org/officeDocument/2006/relationships/slideLayout" Target="../slideLayouts/slideLayout2.xml"/><Relationship Id="rId4" Type="http://schemas.openxmlformats.org/officeDocument/2006/relationships/hyperlink" Target="https://datascience.nih.gov/trusted_digital_repositor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i.org/10.3233/JEM-2008-0299" TargetMode="Externa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hyperlink" Target="https://doi.org/10.3233/JEM-2008-0299"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papers.ssrn.com/sol3/papers.cfm?abstract_id=1126656" TargetMode="External"/><Relationship Id="rId2" Type="http://schemas.openxmlformats.org/officeDocument/2006/relationships/hyperlink" Target="https://doi.org/10.3233/JEM-2008-0299" TargetMode="Externa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census.gov/programs-surveys/decennial-census/2020-census/planning-management/2020-census-data-products/2020-das-updates.html?utm_campaign=20200520msdecs1ccdtars&amp;utm_medium=email&amp;utm_source=govdelivery" TargetMode="Externa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census.gov/library/working-papers/2019/adrm/cps-and-da.html" TargetMode="Externa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doi.org/10.5281/zenodo.xxxx"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Computational Reproducibility, Transparency, and Credibility of Official Statistics </a:t>
            </a:r>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5513BA7D-03FC-AE42-9D0C-3412D6503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184485"/>
            <a:ext cx="12192000" cy="1511300"/>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1021681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9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2976" t="7624" r="905" b="10489"/>
          <a:stretch/>
        </p:blipFill>
        <p:spPr>
          <a:xfrm>
            <a:off x="1151164" y="2286000"/>
            <a:ext cx="10107386" cy="3314700"/>
          </a:xfrm>
        </p:spPr>
      </p:pic>
      <p:sp>
        <p:nvSpPr>
          <p:cNvPr id="8" name="TextBox 7"/>
          <p:cNvSpPr txBox="1"/>
          <p:nvPr/>
        </p:nvSpPr>
        <p:spPr>
          <a:xfrm>
            <a:off x="5943601" y="5959929"/>
            <a:ext cx="5314950" cy="577081"/>
          </a:xfrm>
          <a:prstGeom prst="rect">
            <a:avLst/>
          </a:prstGeom>
          <a:noFill/>
        </p:spPr>
        <p:txBody>
          <a:bodyPr wrap="square" rtlCol="0">
            <a:spAutoFit/>
          </a:bodyPr>
          <a:lstStyle/>
          <a:p>
            <a:r>
              <a:rPr lang="en-US" sz="1050" dirty="0"/>
              <a:t>U.S. Bureau of Labor Statistics, Unemployment Rate [UNRATENSA], retrieved from FRED, Federal Reserve Bank of St. Louis; https://fred.stlouisfed.org/series/UNRATENSA, August 3, 2020.</a:t>
            </a:r>
          </a:p>
        </p:txBody>
      </p:sp>
    </p:spTree>
    <p:extLst>
      <p:ext uri="{BB962C8B-B14F-4D97-AF65-F5344CB8AC3E}">
        <p14:creationId xmlns:p14="http://schemas.microsoft.com/office/powerpoint/2010/main" val="212225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1461388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Context:</a:t>
            </a:r>
            <a:br>
              <a:rPr lang="en-US" dirty="0" smtClean="0"/>
            </a:br>
            <a:r>
              <a:rPr lang="en-US" dirty="0" smtClean="0"/>
              <a:t>from data to trusted data provenance</a:t>
            </a:r>
            <a:endParaRPr lang="en-US" dirty="0"/>
          </a:p>
        </p:txBody>
      </p:sp>
    </p:spTree>
    <p:extLst>
      <p:ext uri="{BB962C8B-B14F-4D97-AF65-F5344CB8AC3E}">
        <p14:creationId xmlns:p14="http://schemas.microsoft.com/office/powerpoint/2010/main" val="1810756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763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778963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674993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2831289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064906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B7C9-D8E1-F04D-802B-AB5FC9123E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9F103A-F02A-0245-B7C0-1C7DD1013984}"/>
              </a:ext>
            </a:extLst>
          </p:cNvPr>
          <p:cNvSpPr>
            <a:spLocks noGrp="1"/>
          </p:cNvSpPr>
          <p:nvPr>
            <p:ph idx="1"/>
          </p:nvPr>
        </p:nvSpPr>
        <p:spPr/>
        <p:txBody>
          <a:bodyPr/>
          <a:lstStyle/>
          <a:p>
            <a:r>
              <a:rPr lang="en-US" dirty="0"/>
              <a:t>25 min</a:t>
            </a:r>
          </a:p>
        </p:txBody>
      </p:sp>
    </p:spTree>
    <p:extLst>
      <p:ext uri="{BB962C8B-B14F-4D97-AF65-F5344CB8AC3E}">
        <p14:creationId xmlns:p14="http://schemas.microsoft.com/office/powerpoint/2010/main" val="245335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093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305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Background</a:t>
            </a:r>
            <a:br>
              <a:rPr lang="en-US" dirty="0" smtClean="0"/>
            </a:br>
            <a:r>
              <a:rPr lang="en-US" dirty="0" smtClean="0"/>
              <a:t>What is reproducibility and replicability?</a:t>
            </a:r>
            <a:endParaRPr lang="en-US" dirty="0"/>
          </a:p>
        </p:txBody>
      </p:sp>
    </p:spTree>
    <p:extLst>
      <p:ext uri="{BB962C8B-B14F-4D97-AF65-F5344CB8AC3E}">
        <p14:creationId xmlns:p14="http://schemas.microsoft.com/office/powerpoint/2010/main" val="3921213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confidential data</a:t>
            </a:r>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E680-6726-1B41-8F6D-A37AEB0A14FD}"/>
              </a:ext>
            </a:extLst>
          </p:cNvPr>
          <p:cNvSpPr>
            <a:spLocks noGrp="1"/>
          </p:cNvSpPr>
          <p:nvPr>
            <p:ph type="title"/>
          </p:nvPr>
        </p:nvSpPr>
        <p:spPr/>
        <p:txBody>
          <a:bodyPr/>
          <a:lstStyle/>
          <a:p>
            <a:r>
              <a:rPr lang="en-US" dirty="0"/>
              <a:t>United Nations: Fundamental Principles of Official Statistics</a:t>
            </a:r>
          </a:p>
        </p:txBody>
      </p:sp>
      <p:sp>
        <p:nvSpPr>
          <p:cNvPr id="3" name="Content Placeholder 2">
            <a:extLst>
              <a:ext uri="{FF2B5EF4-FFF2-40B4-BE49-F238E27FC236}">
                <a16:creationId xmlns:a16="http://schemas.microsoft.com/office/drawing/2014/main" id="{66F24C0F-F57D-DB47-9919-012E1B3951A6}"/>
              </a:ext>
            </a:extLst>
          </p:cNvPr>
          <p:cNvSpPr>
            <a:spLocks noGrp="1"/>
          </p:cNvSpPr>
          <p:nvPr>
            <p:ph idx="1"/>
          </p:nvPr>
        </p:nvSpPr>
        <p:spPr/>
        <p:txBody>
          <a:bodyPr>
            <a:normAutofit/>
          </a:bodyPr>
          <a:lstStyle/>
          <a:p>
            <a:pPr marL="0" indent="0" algn="ctr">
              <a:buNone/>
            </a:pPr>
            <a:endParaRPr lang="en-US" sz="4000" b="1" dirty="0"/>
          </a:p>
          <a:p>
            <a:pPr marL="0" indent="0" algn="ctr">
              <a:buNone/>
            </a:pPr>
            <a:r>
              <a:rPr lang="en-US" sz="4000" b="1" dirty="0"/>
              <a:t>Principle 3</a:t>
            </a:r>
            <a:r>
              <a:rPr lang="en-US" sz="4000" dirty="0"/>
              <a:t>: </a:t>
            </a:r>
            <a:r>
              <a:rPr lang="en-US" sz="4000" i="1" u="sng" dirty="0"/>
              <a:t>Accountability and Transparency </a:t>
            </a:r>
          </a:p>
          <a:p>
            <a:pPr marL="0" indent="0" algn="ctr">
              <a:buNone/>
            </a:pPr>
            <a:r>
              <a:rPr lang="en-US" sz="4000" dirty="0"/>
              <a:t>To facilitate a correct interpretation of the data, the statistical agencies are to present information according to scientific standards on the sources, methods and procedures of the statistics.</a:t>
            </a:r>
          </a:p>
          <a:p>
            <a:pPr marL="0" indent="0" algn="r">
              <a:buNone/>
            </a:pPr>
            <a:r>
              <a:rPr lang="en-US" sz="1800" dirty="0">
                <a:hlinkClick r:id="rId2"/>
              </a:rPr>
              <a:t>Source</a:t>
            </a:r>
            <a:endParaRPr lang="en-US" sz="4000" dirty="0"/>
          </a:p>
        </p:txBody>
      </p:sp>
    </p:spTree>
    <p:extLst>
      <p:ext uri="{BB962C8B-B14F-4D97-AF65-F5344CB8AC3E}">
        <p14:creationId xmlns:p14="http://schemas.microsoft.com/office/powerpoint/2010/main" val="1183942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Examples in Official Statistics</a:t>
            </a:r>
            <a:endParaRPr lang="en-US" dirty="0"/>
          </a:p>
        </p:txBody>
      </p:sp>
    </p:spTree>
    <p:extLst>
      <p:ext uri="{BB962C8B-B14F-4D97-AF65-F5344CB8AC3E}">
        <p14:creationId xmlns:p14="http://schemas.microsoft.com/office/powerpoint/2010/main" val="3777364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3732-6DF4-1541-9E69-CA7061DB76DA}"/>
              </a:ext>
            </a:extLst>
          </p:cNvPr>
          <p:cNvSpPr>
            <a:spLocks noGrp="1"/>
          </p:cNvSpPr>
          <p:nvPr>
            <p:ph type="title"/>
          </p:nvPr>
        </p:nvSpPr>
        <p:spPr/>
        <p:txBody>
          <a:bodyPr/>
          <a:lstStyle/>
          <a:p>
            <a:r>
              <a:rPr lang="en-US" dirty="0" smtClean="0"/>
              <a:t>Examples in Official Statistics</a:t>
            </a:r>
            <a:endParaRPr lang="en-US" dirty="0"/>
          </a:p>
        </p:txBody>
      </p:sp>
      <p:sp>
        <p:nvSpPr>
          <p:cNvPr id="3" name="Content Placeholder 2">
            <a:extLst>
              <a:ext uri="{FF2B5EF4-FFF2-40B4-BE49-F238E27FC236}">
                <a16:creationId xmlns:a16="http://schemas.microsoft.com/office/drawing/2014/main" id="{250BE083-6FA4-C04E-9016-6F795937803C}"/>
              </a:ext>
            </a:extLst>
          </p:cNvPr>
          <p:cNvSpPr>
            <a:spLocks noGrp="1"/>
          </p:cNvSpPr>
          <p:nvPr>
            <p:ph idx="1"/>
          </p:nvPr>
        </p:nvSpPr>
        <p:spPr/>
        <p:txBody>
          <a:bodyPr>
            <a:normAutofit lnSpcReduction="10000"/>
          </a:bodyPr>
          <a:lstStyle/>
          <a:p>
            <a:r>
              <a:rPr lang="en-US" dirty="0"/>
              <a:t>Trusted archives: none</a:t>
            </a:r>
          </a:p>
          <a:p>
            <a:r>
              <a:rPr lang="en-US" dirty="0"/>
              <a:t>Reliable versioning of output data: </a:t>
            </a:r>
          </a:p>
          <a:p>
            <a:pPr lvl="1"/>
            <a:r>
              <a:rPr lang="en-US" dirty="0"/>
              <a:t>Good example: BEA</a:t>
            </a:r>
          </a:p>
          <a:p>
            <a:pPr lvl="1"/>
            <a:r>
              <a:rPr lang="en-US" dirty="0"/>
              <a:t>Counter example: BLS (great accessibility, poor versioning)</a:t>
            </a:r>
          </a:p>
          <a:p>
            <a:r>
              <a:rPr lang="en-US" dirty="0"/>
              <a:t>Availability of computing instructions</a:t>
            </a:r>
          </a:p>
          <a:p>
            <a:pPr lvl="1"/>
            <a:r>
              <a:rPr lang="en-US" dirty="0"/>
              <a:t>Good example: BLS (CPS, </a:t>
            </a:r>
            <a:r>
              <a:rPr lang="en-US" dirty="0" smtClean="0"/>
              <a:t>unemployment, inflation rate)</a:t>
            </a:r>
            <a:endParaRPr lang="en-US" dirty="0"/>
          </a:p>
          <a:p>
            <a:pPr lvl="1"/>
            <a:r>
              <a:rPr lang="en-US" dirty="0"/>
              <a:t>Counter example: </a:t>
            </a:r>
            <a:r>
              <a:rPr lang="en-US" dirty="0" smtClean="0"/>
              <a:t>much else</a:t>
            </a:r>
            <a:endParaRPr lang="en-US" dirty="0"/>
          </a:p>
          <a:p>
            <a:r>
              <a:rPr lang="en-US" dirty="0"/>
              <a:t>Transparency of disclosure avoidance</a:t>
            </a:r>
          </a:p>
          <a:p>
            <a:pPr lvl="1"/>
            <a:r>
              <a:rPr lang="en-US" dirty="0"/>
              <a:t>Good example: Census 2020, but also CPS</a:t>
            </a:r>
          </a:p>
          <a:p>
            <a:pPr lvl="1"/>
            <a:r>
              <a:rPr lang="en-US" dirty="0"/>
              <a:t>Bad example: almost everything else</a:t>
            </a:r>
          </a:p>
          <a:p>
            <a:endParaRPr lang="en-US" dirty="0"/>
          </a:p>
        </p:txBody>
      </p:sp>
    </p:spTree>
    <p:extLst>
      <p:ext uri="{BB962C8B-B14F-4D97-AF65-F5344CB8AC3E}">
        <p14:creationId xmlns:p14="http://schemas.microsoft.com/office/powerpoint/2010/main" val="15009789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Trusted archives</a:t>
            </a:r>
            <a:endParaRPr lang="en-US" dirty="0"/>
          </a:p>
        </p:txBody>
      </p:sp>
    </p:spTree>
    <p:extLst>
      <p:ext uri="{BB962C8B-B14F-4D97-AF65-F5344CB8AC3E}">
        <p14:creationId xmlns:p14="http://schemas.microsoft.com/office/powerpoint/2010/main" val="7602711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“trusted” archive?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t>
            </a:r>
            <a:r>
              <a:rPr lang="en-US" dirty="0"/>
              <a:t>A </a:t>
            </a:r>
            <a:r>
              <a:rPr lang="en-US" sz="3200" b="1" dirty="0">
                <a:solidFill>
                  <a:schemeClr val="accent2"/>
                </a:solidFill>
              </a:rPr>
              <a:t>reliable digital repository </a:t>
            </a:r>
            <a:r>
              <a:rPr lang="en-US" dirty="0">
                <a:solidFill>
                  <a:schemeClr val="bg2">
                    <a:lumMod val="75000"/>
                  </a:schemeClr>
                </a:solidFill>
              </a:rPr>
              <a:t>is one whose mission is to provide </a:t>
            </a:r>
            <a:r>
              <a:rPr lang="en-US" sz="3200" b="1" dirty="0">
                <a:solidFill>
                  <a:schemeClr val="accent2"/>
                </a:solidFill>
              </a:rPr>
              <a:t>long-term access</a:t>
            </a:r>
            <a:r>
              <a:rPr lang="en-US" dirty="0"/>
              <a:t> </a:t>
            </a:r>
            <a:r>
              <a:rPr lang="en-US" dirty="0">
                <a:solidFill>
                  <a:schemeClr val="bg2">
                    <a:lumMod val="75000"/>
                  </a:schemeClr>
                </a:solidFill>
              </a:rPr>
              <a:t>to managed </a:t>
            </a:r>
            <a:r>
              <a:rPr lang="en-US" dirty="0" smtClean="0">
                <a:solidFill>
                  <a:schemeClr val="bg2">
                    <a:lumMod val="75000"/>
                  </a:schemeClr>
                </a:solidFill>
              </a:rPr>
              <a:t>digital resources</a:t>
            </a:r>
            <a:r>
              <a:rPr lang="en-US" dirty="0">
                <a:solidFill>
                  <a:schemeClr val="bg2">
                    <a:lumMod val="75000"/>
                  </a:schemeClr>
                </a:solidFill>
              </a:rPr>
              <a:t>; that accepts responsibility for the long-term maintenance of digital resources </a:t>
            </a:r>
            <a:r>
              <a:rPr lang="en-US" sz="3200" b="1" dirty="0">
                <a:solidFill>
                  <a:schemeClr val="accent2"/>
                </a:solidFill>
              </a:rPr>
              <a:t>on </a:t>
            </a:r>
            <a:r>
              <a:rPr lang="en-US" sz="3200" b="1" dirty="0" smtClean="0">
                <a:solidFill>
                  <a:schemeClr val="accent2"/>
                </a:solidFill>
              </a:rPr>
              <a:t>behalf </a:t>
            </a:r>
            <a:r>
              <a:rPr lang="en-US" dirty="0" smtClean="0">
                <a:solidFill>
                  <a:schemeClr val="bg2">
                    <a:lumMod val="75000"/>
                  </a:schemeClr>
                </a:solidFill>
              </a:rPr>
              <a:t>of </a:t>
            </a:r>
            <a:r>
              <a:rPr lang="en-US" dirty="0">
                <a:solidFill>
                  <a:schemeClr val="bg2">
                    <a:lumMod val="75000"/>
                  </a:schemeClr>
                </a:solidFill>
              </a:rPr>
              <a:t>its depositors and </a:t>
            </a:r>
            <a:r>
              <a:rPr lang="en-US" sz="3000" b="1" dirty="0">
                <a:solidFill>
                  <a:schemeClr val="accent2"/>
                </a:solidFill>
              </a:rPr>
              <a:t>for the benefit of current and </a:t>
            </a:r>
            <a:r>
              <a:rPr lang="en-US" sz="3000" b="1" i="1" u="sng" dirty="0">
                <a:solidFill>
                  <a:schemeClr val="accent2"/>
                </a:solidFill>
              </a:rPr>
              <a:t>future</a:t>
            </a:r>
            <a:r>
              <a:rPr lang="en-US" sz="3000" b="1" dirty="0">
                <a:solidFill>
                  <a:schemeClr val="accent2"/>
                </a:solidFill>
              </a:rPr>
              <a:t> users</a:t>
            </a:r>
            <a:r>
              <a:rPr lang="en-US" dirty="0"/>
              <a:t>; </a:t>
            </a:r>
            <a:r>
              <a:rPr lang="en-US" dirty="0" smtClean="0"/>
              <a:t>[…] </a:t>
            </a:r>
            <a:r>
              <a:rPr lang="en-US" dirty="0">
                <a:solidFill>
                  <a:schemeClr val="bg2">
                    <a:lumMod val="75000"/>
                  </a:schemeClr>
                </a:solidFill>
              </a:rPr>
              <a:t>that establishes </a:t>
            </a:r>
            <a:r>
              <a:rPr lang="en-US" dirty="0" smtClean="0">
                <a:solidFill>
                  <a:schemeClr val="bg2">
                    <a:lumMod val="75000"/>
                  </a:schemeClr>
                </a:solidFill>
              </a:rPr>
              <a:t>methodologies for </a:t>
            </a:r>
            <a:r>
              <a:rPr lang="en-US" dirty="0">
                <a:solidFill>
                  <a:schemeClr val="bg2">
                    <a:lumMod val="75000"/>
                  </a:schemeClr>
                </a:solidFill>
              </a:rPr>
              <a:t>system evaluation that meet</a:t>
            </a:r>
            <a:r>
              <a:rPr lang="en-US" dirty="0"/>
              <a:t> </a:t>
            </a:r>
            <a:r>
              <a:rPr lang="en-US" sz="3200" b="1" dirty="0">
                <a:solidFill>
                  <a:schemeClr val="accent2"/>
                </a:solidFill>
              </a:rPr>
              <a:t>community expectations of trustworthiness</a:t>
            </a:r>
            <a:r>
              <a:rPr lang="en-US" dirty="0"/>
              <a:t>; </a:t>
            </a:r>
            <a:r>
              <a:rPr lang="en-US" dirty="0">
                <a:solidFill>
                  <a:schemeClr val="bg2">
                    <a:lumMod val="75000"/>
                  </a:schemeClr>
                </a:solidFill>
              </a:rPr>
              <a:t>that can be </a:t>
            </a:r>
            <a:r>
              <a:rPr lang="en-US" sz="3200" b="1" dirty="0" smtClean="0">
                <a:solidFill>
                  <a:schemeClr val="accent2"/>
                </a:solidFill>
              </a:rPr>
              <a:t>depended upon </a:t>
            </a:r>
            <a:r>
              <a:rPr lang="en-US" dirty="0">
                <a:solidFill>
                  <a:schemeClr val="bg2">
                    <a:lumMod val="75000"/>
                  </a:schemeClr>
                </a:solidFill>
              </a:rPr>
              <a:t>to carry out its long-term responsibilities to depositors and users openly and explicitly; </a:t>
            </a:r>
            <a:r>
              <a:rPr lang="en-US" dirty="0" smtClean="0">
                <a:solidFill>
                  <a:schemeClr val="bg2">
                    <a:lumMod val="75000"/>
                  </a:schemeClr>
                </a:solidFill>
              </a:rPr>
              <a:t>and whose </a:t>
            </a:r>
            <a:r>
              <a:rPr lang="en-US" dirty="0">
                <a:solidFill>
                  <a:schemeClr val="bg2">
                    <a:lumMod val="75000"/>
                  </a:schemeClr>
                </a:solidFill>
              </a:rPr>
              <a:t>policies, practices, and performance can be audited and measured</a:t>
            </a:r>
            <a:r>
              <a:rPr lang="en-US" dirty="0" smtClean="0"/>
              <a:t>.”</a:t>
            </a:r>
          </a:p>
          <a:p>
            <a:pPr marL="0" indent="0" algn="r">
              <a:buNone/>
            </a:pPr>
            <a:r>
              <a:rPr lang="en-US" sz="1600" dirty="0" smtClean="0">
                <a:hlinkClick r:id="rId2"/>
              </a:rPr>
              <a:t>source</a:t>
            </a:r>
            <a:endParaRPr lang="en-US" sz="1600" dirty="0"/>
          </a:p>
        </p:txBody>
      </p:sp>
    </p:spTree>
    <p:extLst>
      <p:ext uri="{BB962C8B-B14F-4D97-AF65-F5344CB8AC3E}">
        <p14:creationId xmlns:p14="http://schemas.microsoft.com/office/powerpoint/2010/main" val="574922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1723-C60E-8D4D-9238-46A2E5009E0D}"/>
              </a:ext>
            </a:extLst>
          </p:cNvPr>
          <p:cNvSpPr>
            <a:spLocks noGrp="1"/>
          </p:cNvSpPr>
          <p:nvPr>
            <p:ph type="title"/>
          </p:nvPr>
        </p:nvSpPr>
        <p:spPr/>
        <p:txBody>
          <a:bodyPr>
            <a:normAutofit/>
          </a:bodyPr>
          <a:lstStyle/>
          <a:p>
            <a:r>
              <a:rPr lang="en-US" dirty="0"/>
              <a:t>Principles and Practices for a Federal Statistical Agency</a:t>
            </a:r>
          </a:p>
        </p:txBody>
      </p:sp>
      <p:sp>
        <p:nvSpPr>
          <p:cNvPr id="3" name="Content Placeholder 2">
            <a:extLst>
              <a:ext uri="{FF2B5EF4-FFF2-40B4-BE49-F238E27FC236}">
                <a16:creationId xmlns:a16="http://schemas.microsoft.com/office/drawing/2014/main" id="{2BD684D9-8BCB-7F43-8437-5A5800C7EEE6}"/>
              </a:ext>
            </a:extLst>
          </p:cNvPr>
          <p:cNvSpPr>
            <a:spLocks noGrp="1"/>
          </p:cNvSpPr>
          <p:nvPr>
            <p:ph idx="1"/>
          </p:nvPr>
        </p:nvSpPr>
        <p:spPr/>
        <p:txBody>
          <a:bodyPr/>
          <a:lstStyle/>
          <a:p>
            <a:pPr marL="0" indent="0" algn="ctr">
              <a:buNone/>
            </a:pPr>
            <a:endParaRPr lang="en-US" sz="4000" b="1" dirty="0"/>
          </a:p>
          <a:p>
            <a:pPr marL="0" indent="0" algn="ctr">
              <a:buNone/>
            </a:pPr>
            <a:r>
              <a:rPr lang="en-US" sz="4000" b="1" dirty="0"/>
              <a:t>Principle 2</a:t>
            </a:r>
            <a:r>
              <a:rPr lang="en-US" sz="4000" dirty="0"/>
              <a:t>: </a:t>
            </a:r>
            <a:r>
              <a:rPr lang="en-US" sz="4000" i="1" u="sng" dirty="0"/>
              <a:t>Credibility among Data Users</a:t>
            </a:r>
          </a:p>
          <a:p>
            <a:pPr marL="0" indent="0" algn="ctr">
              <a:buNone/>
            </a:pPr>
            <a:r>
              <a:rPr lang="en-US" sz="4000" dirty="0"/>
              <a:t>A federal statistical agency must have credibility with those who use its data and information.</a:t>
            </a:r>
          </a:p>
          <a:p>
            <a:pPr marL="0" indent="0" algn="ctr">
              <a:buNone/>
            </a:pPr>
            <a:endParaRPr lang="en-US" sz="4000" dirty="0"/>
          </a:p>
          <a:p>
            <a:pPr marL="0" indent="0" algn="r">
              <a:buNone/>
            </a:pPr>
            <a:r>
              <a:rPr lang="en-US" sz="2000" dirty="0">
                <a:hlinkClick r:id="rId2"/>
              </a:rPr>
              <a:t>Source</a:t>
            </a:r>
            <a:endParaRPr lang="en-US" sz="4000" dirty="0"/>
          </a:p>
          <a:p>
            <a:endParaRPr lang="en-US" dirty="0"/>
          </a:p>
        </p:txBody>
      </p:sp>
    </p:spTree>
    <p:extLst>
      <p:ext uri="{BB962C8B-B14F-4D97-AF65-F5344CB8AC3E}">
        <p14:creationId xmlns:p14="http://schemas.microsoft.com/office/powerpoint/2010/main" val="241856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“trusted” archive?</a:t>
            </a:r>
            <a:endParaRPr lang="en-US" dirty="0"/>
          </a:p>
        </p:txBody>
      </p:sp>
      <p:sp>
        <p:nvSpPr>
          <p:cNvPr id="3" name="Content Placeholder 2"/>
          <p:cNvSpPr>
            <a:spLocks noGrp="1"/>
          </p:cNvSpPr>
          <p:nvPr>
            <p:ph idx="1"/>
          </p:nvPr>
        </p:nvSpPr>
        <p:spPr/>
        <p:txBody>
          <a:bodyPr/>
          <a:lstStyle/>
          <a:p>
            <a:pPr marL="0" indent="0">
              <a:buNone/>
            </a:pPr>
            <a:r>
              <a:rPr lang="en-US" dirty="0" smtClean="0"/>
              <a:t>Various definitions, certifications, criteria:</a:t>
            </a:r>
          </a:p>
          <a:p>
            <a:pPr marL="0" indent="0">
              <a:buNone/>
            </a:pPr>
            <a:endParaRPr lang="en-US" dirty="0" smtClean="0"/>
          </a:p>
          <a:p>
            <a:r>
              <a:rPr lang="en-US" dirty="0" err="1" smtClean="0"/>
              <a:t>CoreTrustSeal</a:t>
            </a:r>
            <a:r>
              <a:rPr lang="en-US" dirty="0"/>
              <a:t> </a:t>
            </a:r>
            <a:r>
              <a:rPr lang="en-US" sz="2000" dirty="0"/>
              <a:t>(</a:t>
            </a:r>
            <a:r>
              <a:rPr lang="en-US" sz="2000" dirty="0">
                <a:hlinkClick r:id="rId2"/>
              </a:rPr>
              <a:t>http://</a:t>
            </a:r>
            <a:r>
              <a:rPr lang="en-US" sz="2000" dirty="0" smtClean="0">
                <a:hlinkClick r:id="rId2"/>
              </a:rPr>
              <a:t>doi.org/10.5281/zenodo.3638211</a:t>
            </a:r>
            <a:r>
              <a:rPr lang="en-US" sz="2000" dirty="0" smtClean="0"/>
              <a:t>) </a:t>
            </a:r>
          </a:p>
          <a:p>
            <a:endParaRPr lang="en-US" dirty="0" smtClean="0"/>
          </a:p>
          <a:p>
            <a:r>
              <a:rPr lang="en-US" dirty="0"/>
              <a:t>Trusted Repositories Audit &amp; Certification (TRAC), </a:t>
            </a:r>
            <a:r>
              <a:rPr lang="en-US" sz="2000" dirty="0"/>
              <a:t>(</a:t>
            </a:r>
            <a:r>
              <a:rPr lang="en-US" sz="2000" dirty="0">
                <a:hlinkClick r:id="rId3"/>
              </a:rPr>
              <a:t>https://</a:t>
            </a:r>
            <a:r>
              <a:rPr lang="en-US" sz="2000" dirty="0" smtClean="0">
                <a:hlinkClick r:id="rId3"/>
              </a:rPr>
              <a:t>www.crl.edu/PDF/trac.pdf</a:t>
            </a:r>
            <a:r>
              <a:rPr lang="en-US" sz="2000" dirty="0" smtClean="0"/>
              <a:t>)  </a:t>
            </a:r>
            <a:endParaRPr lang="en-US" dirty="0" smtClean="0"/>
          </a:p>
          <a:p>
            <a:pPr lvl="2"/>
            <a:r>
              <a:rPr lang="en-US" dirty="0" smtClean="0"/>
              <a:t>includes many research libraries as well as US National Archives (NARA)</a:t>
            </a:r>
          </a:p>
          <a:p>
            <a:r>
              <a:rPr lang="en-US" dirty="0" smtClean="0"/>
              <a:t>See also </a:t>
            </a:r>
            <a:r>
              <a:rPr lang="en-US" dirty="0" err="1" smtClean="0">
                <a:hlinkClick r:id="rId4"/>
              </a:rPr>
              <a:t>DataScience@NIH</a:t>
            </a:r>
            <a:endParaRPr lang="en-US" dirty="0"/>
          </a:p>
        </p:txBody>
      </p:sp>
    </p:spTree>
    <p:extLst>
      <p:ext uri="{BB962C8B-B14F-4D97-AF65-F5344CB8AC3E}">
        <p14:creationId xmlns:p14="http://schemas.microsoft.com/office/powerpoint/2010/main" val="18153971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“trusted” archive?</a:t>
            </a:r>
            <a:endParaRPr lang="en-US" dirty="0"/>
          </a:p>
        </p:txBody>
      </p:sp>
      <p:sp>
        <p:nvSpPr>
          <p:cNvPr id="3" name="Content Placeholder 2"/>
          <p:cNvSpPr>
            <a:spLocks noGrp="1"/>
          </p:cNvSpPr>
          <p:nvPr>
            <p:ph idx="1"/>
          </p:nvPr>
        </p:nvSpPr>
        <p:spPr/>
        <p:txBody>
          <a:bodyPr/>
          <a:lstStyle/>
          <a:p>
            <a:pPr marL="0" indent="0">
              <a:buNone/>
            </a:pPr>
            <a:r>
              <a:rPr lang="en-US" dirty="0" smtClean="0"/>
              <a:t>Transparency, long-term preservation, access,…</a:t>
            </a:r>
          </a:p>
          <a:p>
            <a:r>
              <a:rPr lang="en-US" dirty="0" smtClean="0"/>
              <a:t>Includes </a:t>
            </a:r>
            <a:r>
              <a:rPr lang="en-US" b="1" dirty="0" smtClean="0"/>
              <a:t>documentation</a:t>
            </a:r>
            <a:r>
              <a:rPr lang="en-US" dirty="0" smtClean="0"/>
              <a:t> of these processes</a:t>
            </a:r>
          </a:p>
          <a:p>
            <a:r>
              <a:rPr lang="en-US" dirty="0" smtClean="0"/>
              <a:t>Includes </a:t>
            </a:r>
            <a:r>
              <a:rPr lang="en-US" b="1" dirty="0" smtClean="0"/>
              <a:t>version control </a:t>
            </a:r>
            <a:r>
              <a:rPr lang="en-US" dirty="0" smtClean="0"/>
              <a:t>strategy</a:t>
            </a:r>
          </a:p>
          <a:p>
            <a:r>
              <a:rPr lang="en-US" dirty="0" smtClean="0"/>
              <a:t>Includes </a:t>
            </a:r>
            <a:r>
              <a:rPr lang="en-US" b="1" dirty="0" smtClean="0"/>
              <a:t>maintenance of persistent identifiers</a:t>
            </a:r>
            <a:endParaRPr lang="en-US" dirty="0" smtClean="0"/>
          </a:p>
          <a:p>
            <a:endParaRPr lang="en-US" b="1" dirty="0"/>
          </a:p>
          <a:p>
            <a:pPr marL="0" indent="0" algn="ctr">
              <a:buNone/>
            </a:pPr>
            <a:r>
              <a:rPr lang="en-US" b="1" dirty="0" smtClean="0"/>
              <a:t>These are only starting to emerge </a:t>
            </a:r>
            <a:br>
              <a:rPr lang="en-US" b="1" dirty="0" smtClean="0"/>
            </a:br>
            <a:r>
              <a:rPr lang="en-US" b="1" dirty="0" smtClean="0"/>
              <a:t>amongst statistical agencies in the US!</a:t>
            </a:r>
          </a:p>
        </p:txBody>
      </p:sp>
    </p:spTree>
    <p:extLst>
      <p:ext uri="{BB962C8B-B14F-4D97-AF65-F5344CB8AC3E}">
        <p14:creationId xmlns:p14="http://schemas.microsoft.com/office/powerpoint/2010/main" val="2098346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Reliable versioning of output data</a:t>
            </a:r>
            <a:endParaRPr lang="en-US" dirty="0"/>
          </a:p>
        </p:txBody>
      </p:sp>
    </p:spTree>
    <p:extLst>
      <p:ext uri="{BB962C8B-B14F-4D97-AF65-F5344CB8AC3E}">
        <p14:creationId xmlns:p14="http://schemas.microsoft.com/office/powerpoint/2010/main" val="11806759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Reliable versioning</a:t>
            </a:r>
            <a:endParaRPr lang="en-US" dirty="0"/>
          </a:p>
        </p:txBody>
      </p:sp>
      <p:sp>
        <p:nvSpPr>
          <p:cNvPr id="4" name="Content Placeholder 3"/>
          <p:cNvSpPr>
            <a:spLocks noGrp="1"/>
          </p:cNvSpPr>
          <p:nvPr>
            <p:ph sz="half" idx="1"/>
          </p:nvPr>
        </p:nvSpPr>
        <p:spPr/>
        <p:txBody>
          <a:bodyPr/>
          <a:lstStyle/>
          <a:p>
            <a:r>
              <a:rPr lang="en-US" dirty="0" smtClean="0"/>
              <a:t>Ability to access data as it was when it was released</a:t>
            </a:r>
          </a:p>
          <a:p>
            <a:pPr lvl="1"/>
            <a:r>
              <a:rPr lang="en-US" dirty="0" smtClean="0"/>
              <a:t>Might be a single file</a:t>
            </a:r>
          </a:p>
          <a:p>
            <a:pPr lvl="1"/>
            <a:r>
              <a:rPr lang="en-US" dirty="0" smtClean="0"/>
              <a:t>Might be an indicator of any revisions of a data item</a:t>
            </a:r>
          </a:p>
          <a:p>
            <a:r>
              <a:rPr lang="en-US" dirty="0" smtClean="0"/>
              <a:t>Example: </a:t>
            </a:r>
          </a:p>
          <a:p>
            <a:pPr lvl="1"/>
            <a:r>
              <a:rPr lang="en-US" dirty="0" smtClean="0"/>
              <a:t>BEA release </a:t>
            </a:r>
            <a:r>
              <a:rPr lang="en-US" b="1" i="1" u="sng" dirty="0" smtClean="0"/>
              <a:t>schedule</a:t>
            </a:r>
          </a:p>
          <a:p>
            <a:pPr lvl="1"/>
            <a:r>
              <a:rPr lang="en-US" dirty="0" smtClean="0"/>
              <a:t>BLS release </a:t>
            </a:r>
            <a:r>
              <a:rPr lang="en-US" b="1" i="1" u="sng" dirty="0" smtClean="0"/>
              <a:t>schedule</a:t>
            </a:r>
            <a:endParaRPr lang="en-US" b="1" i="1" u="sng" dirty="0"/>
          </a:p>
        </p:txBody>
      </p:sp>
      <p:pic>
        <p:nvPicPr>
          <p:cNvPr id="6" name="Content Placeholder 5"/>
          <p:cNvPicPr>
            <a:picLocks noGrp="1" noChangeAspect="1"/>
          </p:cNvPicPr>
          <p:nvPr>
            <p:ph sz="half" idx="2"/>
          </p:nvPr>
        </p:nvPicPr>
        <p:blipFill>
          <a:blip r:embed="rId2"/>
          <a:stretch>
            <a:fillRect/>
          </a:stretch>
        </p:blipFill>
        <p:spPr>
          <a:xfrm>
            <a:off x="6098721" y="479147"/>
            <a:ext cx="5142103" cy="5697816"/>
          </a:xfrm>
          <a:prstGeom prst="rect">
            <a:avLst/>
          </a:prstGeom>
        </p:spPr>
      </p:pic>
      <p:pic>
        <p:nvPicPr>
          <p:cNvPr id="7" name="Picture 6"/>
          <p:cNvPicPr>
            <a:picLocks noChangeAspect="1"/>
          </p:cNvPicPr>
          <p:nvPr/>
        </p:nvPicPr>
        <p:blipFill>
          <a:blip r:embed="rId3"/>
          <a:stretch>
            <a:fillRect/>
          </a:stretch>
        </p:blipFill>
        <p:spPr>
          <a:xfrm>
            <a:off x="5412921" y="2906275"/>
            <a:ext cx="4821691" cy="3689787"/>
          </a:xfrm>
          <a:prstGeom prst="rect">
            <a:avLst/>
          </a:prstGeom>
        </p:spPr>
      </p:pic>
    </p:spTree>
    <p:extLst>
      <p:ext uri="{BB962C8B-B14F-4D97-AF65-F5344CB8AC3E}">
        <p14:creationId xmlns:p14="http://schemas.microsoft.com/office/powerpoint/2010/main" val="4023990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Reliable versioning</a:t>
            </a:r>
            <a:endParaRPr lang="en-US" dirty="0"/>
          </a:p>
        </p:txBody>
      </p:sp>
      <p:sp>
        <p:nvSpPr>
          <p:cNvPr id="4" name="Content Placeholder 3"/>
          <p:cNvSpPr>
            <a:spLocks noGrp="1"/>
          </p:cNvSpPr>
          <p:nvPr>
            <p:ph sz="half" idx="1"/>
          </p:nvPr>
        </p:nvSpPr>
        <p:spPr/>
        <p:txBody>
          <a:bodyPr/>
          <a:lstStyle/>
          <a:p>
            <a:r>
              <a:rPr lang="en-US" dirty="0" smtClean="0"/>
              <a:t>Ability to access data as it was when it was released</a:t>
            </a:r>
          </a:p>
          <a:p>
            <a:pPr lvl="1"/>
            <a:r>
              <a:rPr lang="en-US" dirty="0" smtClean="0"/>
              <a:t>Might be a single file</a:t>
            </a:r>
          </a:p>
          <a:p>
            <a:pPr lvl="1"/>
            <a:r>
              <a:rPr lang="en-US" dirty="0" smtClean="0"/>
              <a:t>Might be an indicator of any revisions of a data item</a:t>
            </a:r>
          </a:p>
          <a:p>
            <a:r>
              <a:rPr lang="en-US" dirty="0" smtClean="0"/>
              <a:t>Example: </a:t>
            </a:r>
          </a:p>
          <a:p>
            <a:pPr lvl="1"/>
            <a:r>
              <a:rPr lang="en-US" dirty="0" smtClean="0"/>
              <a:t>BEA release </a:t>
            </a:r>
            <a:r>
              <a:rPr lang="en-US" b="1" i="1" u="sng" dirty="0" smtClean="0"/>
              <a:t>files</a:t>
            </a:r>
            <a:r>
              <a:rPr lang="en-US" dirty="0" smtClean="0"/>
              <a:t>: one </a:t>
            </a:r>
            <a:r>
              <a:rPr lang="en-US" u="sng" dirty="0" smtClean="0"/>
              <a:t>per release</a:t>
            </a:r>
            <a:endParaRPr lang="en-US" b="1" i="1" u="sng" dirty="0" smtClean="0"/>
          </a:p>
          <a:p>
            <a:pPr lvl="1"/>
            <a:r>
              <a:rPr lang="en-US" dirty="0" smtClean="0"/>
              <a:t>BLS release </a:t>
            </a:r>
            <a:r>
              <a:rPr lang="en-US" b="1" i="1" u="sng" dirty="0" smtClean="0"/>
              <a:t>files</a:t>
            </a:r>
            <a:r>
              <a:rPr lang="en-US" dirty="0" smtClean="0"/>
              <a:t>: one </a:t>
            </a:r>
            <a:r>
              <a:rPr lang="en-US" u="sng" dirty="0" smtClean="0"/>
              <a:t>continually</a:t>
            </a:r>
            <a:r>
              <a:rPr lang="en-US" dirty="0" smtClean="0"/>
              <a:t> updated, no (systematic) versioning</a:t>
            </a:r>
            <a:endParaRPr lang="en-US" b="1" i="1" u="sng" dirty="0"/>
          </a:p>
        </p:txBody>
      </p:sp>
      <p:pic>
        <p:nvPicPr>
          <p:cNvPr id="8" name="Content Placeholder 7"/>
          <p:cNvPicPr>
            <a:picLocks noGrp="1" noChangeAspect="1"/>
          </p:cNvPicPr>
          <p:nvPr>
            <p:ph sz="half" idx="2"/>
          </p:nvPr>
        </p:nvPicPr>
        <p:blipFill>
          <a:blip r:embed="rId2"/>
          <a:stretch>
            <a:fillRect/>
          </a:stretch>
        </p:blipFill>
        <p:spPr>
          <a:xfrm>
            <a:off x="6172199" y="2993400"/>
            <a:ext cx="5181600" cy="1607574"/>
          </a:xfrm>
          <a:prstGeom prst="rect">
            <a:avLst/>
          </a:prstGeom>
          <a:ln>
            <a:solidFill>
              <a:schemeClr val="tx2"/>
            </a:solidFill>
          </a:ln>
        </p:spPr>
      </p:pic>
      <p:pic>
        <p:nvPicPr>
          <p:cNvPr id="5" name="Picture 4"/>
          <p:cNvPicPr>
            <a:picLocks noChangeAspect="1"/>
          </p:cNvPicPr>
          <p:nvPr/>
        </p:nvPicPr>
        <p:blipFill>
          <a:blip r:embed="rId3"/>
          <a:stretch>
            <a:fillRect/>
          </a:stretch>
        </p:blipFill>
        <p:spPr>
          <a:xfrm>
            <a:off x="6634162" y="4770664"/>
            <a:ext cx="4257675" cy="1219200"/>
          </a:xfrm>
          <a:prstGeom prst="rect">
            <a:avLst/>
          </a:prstGeom>
          <a:ln>
            <a:solidFill>
              <a:schemeClr val="tx2"/>
            </a:solidFill>
          </a:ln>
        </p:spPr>
      </p:pic>
    </p:spTree>
    <p:extLst>
      <p:ext uri="{BB962C8B-B14F-4D97-AF65-F5344CB8AC3E}">
        <p14:creationId xmlns:p14="http://schemas.microsoft.com/office/powerpoint/2010/main" val="15107884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Reliable versioning</a:t>
            </a:r>
            <a:endParaRPr lang="en-US" dirty="0"/>
          </a:p>
        </p:txBody>
      </p:sp>
      <p:sp>
        <p:nvSpPr>
          <p:cNvPr id="4" name="Content Placeholder 3"/>
          <p:cNvSpPr>
            <a:spLocks noGrp="1"/>
          </p:cNvSpPr>
          <p:nvPr>
            <p:ph sz="half" idx="1"/>
          </p:nvPr>
        </p:nvSpPr>
        <p:spPr/>
        <p:txBody>
          <a:bodyPr/>
          <a:lstStyle/>
          <a:p>
            <a:r>
              <a:rPr lang="en-US" dirty="0" smtClean="0"/>
              <a:t>Ability to access data as it was when it was released</a:t>
            </a:r>
          </a:p>
          <a:p>
            <a:pPr lvl="1"/>
            <a:r>
              <a:rPr lang="en-US" dirty="0" smtClean="0"/>
              <a:t>Might be a single file</a:t>
            </a:r>
          </a:p>
          <a:p>
            <a:pPr lvl="1"/>
            <a:r>
              <a:rPr lang="en-US" dirty="0" smtClean="0"/>
              <a:t>Might be an indicator of any revisions of a data item</a:t>
            </a:r>
          </a:p>
          <a:p>
            <a:r>
              <a:rPr lang="en-US" dirty="0" smtClean="0"/>
              <a:t>Example: </a:t>
            </a:r>
          </a:p>
          <a:p>
            <a:pPr lvl="1"/>
            <a:r>
              <a:rPr lang="en-US" dirty="0" smtClean="0"/>
              <a:t>BEA release </a:t>
            </a:r>
            <a:r>
              <a:rPr lang="en-US" b="1" i="1" u="sng" dirty="0" smtClean="0"/>
              <a:t>files</a:t>
            </a:r>
            <a:r>
              <a:rPr lang="en-US" dirty="0" smtClean="0"/>
              <a:t>: one </a:t>
            </a:r>
            <a:r>
              <a:rPr lang="en-US" u="sng" dirty="0" smtClean="0"/>
              <a:t>per release</a:t>
            </a:r>
            <a:endParaRPr lang="en-US" b="1" i="1" u="sng" dirty="0" smtClean="0"/>
          </a:p>
          <a:p>
            <a:pPr lvl="1"/>
            <a:r>
              <a:rPr lang="en-US" dirty="0" smtClean="0"/>
              <a:t>BLS release </a:t>
            </a:r>
            <a:r>
              <a:rPr lang="en-US" b="1" i="1" u="sng" dirty="0" smtClean="0"/>
              <a:t>files</a:t>
            </a:r>
            <a:r>
              <a:rPr lang="en-US" dirty="0" smtClean="0"/>
              <a:t>: one </a:t>
            </a:r>
            <a:r>
              <a:rPr lang="en-US" u="sng" dirty="0" smtClean="0"/>
              <a:t>continually</a:t>
            </a:r>
            <a:r>
              <a:rPr lang="en-US" dirty="0" smtClean="0"/>
              <a:t> updated, no (systematic) versioning</a:t>
            </a:r>
            <a:endParaRPr lang="en-US" b="1" i="1" u="sng" dirty="0"/>
          </a:p>
        </p:txBody>
      </p:sp>
      <p:pic>
        <p:nvPicPr>
          <p:cNvPr id="5" name="Picture 4"/>
          <p:cNvPicPr>
            <a:picLocks noChangeAspect="1"/>
          </p:cNvPicPr>
          <p:nvPr/>
        </p:nvPicPr>
        <p:blipFill>
          <a:blip r:embed="rId2"/>
          <a:stretch>
            <a:fillRect/>
          </a:stretch>
        </p:blipFill>
        <p:spPr>
          <a:xfrm>
            <a:off x="6634162" y="4770664"/>
            <a:ext cx="4257675" cy="1219200"/>
          </a:xfrm>
          <a:prstGeom prst="rect">
            <a:avLst/>
          </a:prstGeom>
          <a:ln>
            <a:solidFill>
              <a:schemeClr val="tx2"/>
            </a:solidFill>
          </a:ln>
        </p:spPr>
      </p:pic>
      <p:sp>
        <p:nvSpPr>
          <p:cNvPr id="2" name="Content Placeholder 1"/>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6172200" y="2743994"/>
            <a:ext cx="5067300" cy="1257300"/>
          </a:xfrm>
          <a:prstGeom prst="rect">
            <a:avLst/>
          </a:prstGeom>
          <a:ln>
            <a:solidFill>
              <a:schemeClr val="tx2"/>
            </a:solidFill>
          </a:ln>
        </p:spPr>
      </p:pic>
      <p:sp>
        <p:nvSpPr>
          <p:cNvPr id="7" name="Rectangle 6"/>
          <p:cNvSpPr/>
          <p:nvPr/>
        </p:nvSpPr>
        <p:spPr>
          <a:xfrm>
            <a:off x="6106886" y="3690257"/>
            <a:ext cx="5135335" cy="31103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flipV="1">
            <a:off x="8001000" y="4054134"/>
            <a:ext cx="1649186" cy="716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790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Computing instructions</a:t>
            </a:r>
            <a:endParaRPr lang="en-US" dirty="0"/>
          </a:p>
        </p:txBody>
      </p:sp>
    </p:spTree>
    <p:extLst>
      <p:ext uri="{BB962C8B-B14F-4D97-AF65-F5344CB8AC3E}">
        <p14:creationId xmlns:p14="http://schemas.microsoft.com/office/powerpoint/2010/main" val="39179728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Computing instructions</a:t>
            </a:r>
            <a:endParaRPr lang="en-US" dirty="0"/>
          </a:p>
        </p:txBody>
      </p:sp>
      <p:sp>
        <p:nvSpPr>
          <p:cNvPr id="4" name="Content Placeholder 3"/>
          <p:cNvSpPr>
            <a:spLocks noGrp="1"/>
          </p:cNvSpPr>
          <p:nvPr>
            <p:ph sz="half" idx="1"/>
          </p:nvPr>
        </p:nvSpPr>
        <p:spPr/>
        <p:txBody>
          <a:bodyPr/>
          <a:lstStyle/>
          <a:p>
            <a:r>
              <a:rPr lang="en-US" dirty="0" smtClean="0"/>
              <a:t>Case study: Measurement of unemployment (BLS)</a:t>
            </a:r>
            <a:endParaRPr lang="en-US" dirty="0"/>
          </a:p>
        </p:txBody>
      </p:sp>
      <p:pic>
        <p:nvPicPr>
          <p:cNvPr id="6" name="Content Placeholder 5"/>
          <p:cNvPicPr>
            <a:picLocks noGrp="1" noChangeAspect="1"/>
          </p:cNvPicPr>
          <p:nvPr>
            <p:ph sz="half" idx="2"/>
          </p:nvPr>
        </p:nvPicPr>
        <p:blipFill>
          <a:blip r:embed="rId2"/>
          <a:stretch>
            <a:fillRect/>
          </a:stretch>
        </p:blipFill>
        <p:spPr>
          <a:xfrm>
            <a:off x="6776357" y="1312281"/>
            <a:ext cx="5181600" cy="3124681"/>
          </a:xfrm>
          <a:prstGeom prst="rect">
            <a:avLst/>
          </a:prstGeom>
          <a:ln w="19050">
            <a:solidFill>
              <a:schemeClr val="accent1">
                <a:shade val="50000"/>
              </a:schemeClr>
            </a:solidFill>
          </a:ln>
        </p:spPr>
      </p:pic>
      <p:pic>
        <p:nvPicPr>
          <p:cNvPr id="7" name="Picture 6"/>
          <p:cNvPicPr>
            <a:picLocks noChangeAspect="1"/>
          </p:cNvPicPr>
          <p:nvPr/>
        </p:nvPicPr>
        <p:blipFill>
          <a:blip r:embed="rId3"/>
          <a:stretch>
            <a:fillRect/>
          </a:stretch>
        </p:blipFill>
        <p:spPr>
          <a:xfrm>
            <a:off x="2261507" y="3126732"/>
            <a:ext cx="6787923" cy="1894304"/>
          </a:xfrm>
          <a:prstGeom prst="rect">
            <a:avLst/>
          </a:prstGeom>
          <a:ln w="22225">
            <a:solidFill>
              <a:schemeClr val="accent1">
                <a:shade val="50000"/>
              </a:schemeClr>
            </a:solidFill>
          </a:ln>
        </p:spPr>
      </p:pic>
      <p:sp>
        <p:nvSpPr>
          <p:cNvPr id="8" name="TextBox 7"/>
          <p:cNvSpPr txBox="1"/>
          <p:nvPr/>
        </p:nvSpPr>
        <p:spPr>
          <a:xfrm>
            <a:off x="3524589" y="4571899"/>
            <a:ext cx="4261757" cy="1692771"/>
          </a:xfrm>
          <a:prstGeom prst="rect">
            <a:avLst/>
          </a:prstGeom>
          <a:solidFill>
            <a:schemeClr val="bg1"/>
          </a:solidFill>
          <a:ln w="25400">
            <a:solidFill>
              <a:schemeClr val="accent1">
                <a:shade val="50000"/>
              </a:schemeClr>
            </a:solidFill>
          </a:ln>
        </p:spPr>
        <p:txBody>
          <a:bodyPr wrap="square" rtlCol="0">
            <a:spAutoFit/>
          </a:bodyPr>
          <a:lstStyle/>
          <a:p>
            <a:r>
              <a:rPr lang="en-US" sz="2000" b="1" dirty="0"/>
              <a:t>According to usual practice, the data from the household survey are </a:t>
            </a:r>
            <a:r>
              <a:rPr lang="en-US" sz="2400" b="1" i="1" u="sng" dirty="0">
                <a:solidFill>
                  <a:schemeClr val="accent2"/>
                </a:solidFill>
              </a:rPr>
              <a:t>accepted as recorded</a:t>
            </a:r>
            <a:r>
              <a:rPr lang="en-US" sz="2000" b="1" dirty="0"/>
              <a:t>. To maintain data integrity, no ad hoc actions are taken to reassign survey responses. </a:t>
            </a:r>
            <a:endParaRPr lang="en-US" sz="2000" b="1" dirty="0"/>
          </a:p>
        </p:txBody>
      </p:sp>
    </p:spTree>
    <p:extLst>
      <p:ext uri="{BB962C8B-B14F-4D97-AF65-F5344CB8AC3E}">
        <p14:creationId xmlns:p14="http://schemas.microsoft.com/office/powerpoint/2010/main" val="1110454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Transparency can be hard…</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2790813"/>
            <a:ext cx="5181600" cy="2420962"/>
          </a:xfrm>
          <a:prstGeom prst="rect">
            <a:avLst/>
          </a:prstGeom>
          <a:ln w="25400">
            <a:solidFill>
              <a:schemeClr val="accent1">
                <a:shade val="50000"/>
              </a:schemeClr>
            </a:solidFill>
          </a:ln>
        </p:spPr>
      </p:pic>
      <p:sp>
        <p:nvSpPr>
          <p:cNvPr id="4" name="Content Placeholder 3"/>
          <p:cNvSpPr>
            <a:spLocks noGrp="1"/>
          </p:cNvSpPr>
          <p:nvPr>
            <p:ph sz="half" idx="2"/>
          </p:nvPr>
        </p:nvSpPr>
        <p:spPr/>
        <p:txBody>
          <a:bodyPr/>
          <a:lstStyle/>
          <a:p>
            <a:endParaRPr lang="en-US"/>
          </a:p>
        </p:txBody>
      </p:sp>
      <p:grpSp>
        <p:nvGrpSpPr>
          <p:cNvPr id="11" name="Group 10"/>
          <p:cNvGrpSpPr/>
          <p:nvPr/>
        </p:nvGrpSpPr>
        <p:grpSpPr>
          <a:xfrm>
            <a:off x="6229351" y="1406285"/>
            <a:ext cx="5350326" cy="2769055"/>
            <a:chOff x="3306536" y="1699533"/>
            <a:chExt cx="6174919" cy="3380015"/>
          </a:xfrm>
        </p:grpSpPr>
        <p:sp>
          <p:nvSpPr>
            <p:cNvPr id="9" name="Rectangle 8"/>
            <p:cNvSpPr/>
            <p:nvPr/>
          </p:nvSpPr>
          <p:spPr>
            <a:xfrm>
              <a:off x="3306536" y="1699533"/>
              <a:ext cx="6174919" cy="3380015"/>
            </a:xfrm>
            <a:prstGeom prst="rect">
              <a:avLst/>
            </a:prstGeom>
            <a:solidFill>
              <a:schemeClr val="bg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340552" y="2698298"/>
              <a:ext cx="6057900" cy="2381250"/>
            </a:xfrm>
            <a:prstGeom prst="rect">
              <a:avLst/>
            </a:prstGeom>
            <a:solidFill>
              <a:schemeClr val="bg1"/>
            </a:solidFill>
            <a:ln w="25400">
              <a:noFill/>
            </a:ln>
          </p:spPr>
        </p:pic>
        <p:pic>
          <p:nvPicPr>
            <p:cNvPr id="7" name="Picture 6"/>
            <p:cNvPicPr>
              <a:picLocks noChangeAspect="1"/>
            </p:cNvPicPr>
            <p:nvPr/>
          </p:nvPicPr>
          <p:blipFill>
            <a:blip r:embed="rId4"/>
            <a:stretch>
              <a:fillRect/>
            </a:stretch>
          </p:blipFill>
          <p:spPr>
            <a:xfrm>
              <a:off x="4723038" y="1883105"/>
              <a:ext cx="2933700" cy="866775"/>
            </a:xfrm>
            <a:prstGeom prst="rect">
              <a:avLst/>
            </a:prstGeom>
            <a:solidFill>
              <a:schemeClr val="bg1"/>
            </a:solidFill>
            <a:ln w="25400">
              <a:noFill/>
            </a:ln>
          </p:spPr>
        </p:pic>
      </p:grpSp>
      <p:pic>
        <p:nvPicPr>
          <p:cNvPr id="12" name="Picture 11"/>
          <p:cNvPicPr>
            <a:picLocks noChangeAspect="1"/>
          </p:cNvPicPr>
          <p:nvPr/>
        </p:nvPicPr>
        <p:blipFill>
          <a:blip r:embed="rId5"/>
          <a:stretch>
            <a:fillRect/>
          </a:stretch>
        </p:blipFill>
        <p:spPr>
          <a:xfrm>
            <a:off x="3820233" y="3488163"/>
            <a:ext cx="4252179" cy="3010817"/>
          </a:xfrm>
          <a:prstGeom prst="rect">
            <a:avLst/>
          </a:prstGeom>
          <a:ln w="25400">
            <a:solidFill>
              <a:schemeClr val="accent1">
                <a:shade val="50000"/>
              </a:schemeClr>
            </a:solidFill>
          </a:ln>
        </p:spPr>
      </p:pic>
      <p:sp>
        <p:nvSpPr>
          <p:cNvPr id="13" name="Rectangle 12"/>
          <p:cNvSpPr/>
          <p:nvPr/>
        </p:nvSpPr>
        <p:spPr>
          <a:xfrm>
            <a:off x="4073978" y="5917289"/>
            <a:ext cx="2628900" cy="3683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765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instructions</a:t>
            </a:r>
            <a:endParaRPr lang="en-US" dirty="0"/>
          </a:p>
        </p:txBody>
      </p:sp>
      <p:sp>
        <p:nvSpPr>
          <p:cNvPr id="6" name="Content Placeholder 5"/>
          <p:cNvSpPr>
            <a:spLocks noGrp="1"/>
          </p:cNvSpPr>
          <p:nvPr>
            <p:ph sz="half" idx="1"/>
          </p:nvPr>
        </p:nvSpPr>
        <p:spPr/>
        <p:txBody>
          <a:bodyPr/>
          <a:lstStyle/>
          <a:p>
            <a:pPr marL="0" indent="0">
              <a:buNone/>
            </a:pPr>
            <a:r>
              <a:rPr lang="en-US" b="1" dirty="0" smtClean="0"/>
              <a:t>Case study: Measurement of consumer price index (CPI)</a:t>
            </a:r>
            <a:endParaRPr lang="en-US" b="1" dirty="0"/>
          </a:p>
        </p:txBody>
      </p:sp>
      <p:pic>
        <p:nvPicPr>
          <p:cNvPr id="7" name="Content Placeholder 4"/>
          <p:cNvPicPr>
            <a:picLocks noGrp="1" noChangeAspect="1"/>
          </p:cNvPicPr>
          <p:nvPr>
            <p:ph sz="half" idx="2"/>
          </p:nvPr>
        </p:nvPicPr>
        <p:blipFill>
          <a:blip r:embed="rId2"/>
          <a:stretch>
            <a:fillRect/>
          </a:stretch>
        </p:blipFill>
        <p:spPr>
          <a:xfrm>
            <a:off x="6172200" y="2306042"/>
            <a:ext cx="5181600" cy="3390503"/>
          </a:xfrm>
          <a:prstGeom prst="rect">
            <a:avLst/>
          </a:prstGeom>
        </p:spPr>
      </p:pic>
    </p:spTree>
    <p:extLst>
      <p:ext uri="{BB962C8B-B14F-4D97-AF65-F5344CB8AC3E}">
        <p14:creationId xmlns:p14="http://schemas.microsoft.com/office/powerpoint/2010/main" val="2107240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176-712B-364B-AC63-31E53CDDDAEB}"/>
              </a:ext>
            </a:extLst>
          </p:cNvPr>
          <p:cNvSpPr>
            <a:spLocks noGrp="1"/>
          </p:cNvSpPr>
          <p:nvPr>
            <p:ph type="title"/>
          </p:nvPr>
        </p:nvSpPr>
        <p:spPr/>
        <p:txBody>
          <a:bodyPr/>
          <a:lstStyle/>
          <a:p>
            <a:r>
              <a:rPr lang="en-US" dirty="0"/>
              <a:t>Audiences of Credible Official Statistics</a:t>
            </a:r>
          </a:p>
        </p:txBody>
      </p:sp>
      <p:sp>
        <p:nvSpPr>
          <p:cNvPr id="3" name="Content Placeholder 2">
            <a:extLst>
              <a:ext uri="{FF2B5EF4-FFF2-40B4-BE49-F238E27FC236}">
                <a16:creationId xmlns:a16="http://schemas.microsoft.com/office/drawing/2014/main" id="{9BDA8015-DD06-0A4A-ADFB-736BD1EAE0AE}"/>
              </a:ext>
            </a:extLst>
          </p:cNvPr>
          <p:cNvSpPr>
            <a:spLocks noGrp="1"/>
          </p:cNvSpPr>
          <p:nvPr>
            <p:ph sz="half" idx="1"/>
          </p:nvPr>
        </p:nvSpPr>
        <p:spPr/>
        <p:txBody>
          <a:bodyPr/>
          <a:lstStyle/>
          <a:p>
            <a:pPr marL="0" indent="0">
              <a:buNone/>
            </a:pPr>
            <a:r>
              <a:rPr lang="en-US" b="1" dirty="0"/>
              <a:t>Audience 1:</a:t>
            </a:r>
          </a:p>
          <a:p>
            <a:r>
              <a:rPr lang="en-US" dirty="0"/>
              <a:t>General public</a:t>
            </a:r>
          </a:p>
          <a:p>
            <a:r>
              <a:rPr lang="en-US" dirty="0"/>
              <a:t>Policymakers</a:t>
            </a:r>
          </a:p>
          <a:p>
            <a:pPr lvl="1"/>
            <a:r>
              <a:rPr lang="en-US" dirty="0"/>
              <a:t>Federal</a:t>
            </a:r>
          </a:p>
          <a:p>
            <a:pPr lvl="1"/>
            <a:r>
              <a:rPr lang="en-US" dirty="0"/>
              <a:t>Sub-national</a:t>
            </a:r>
          </a:p>
        </p:txBody>
      </p:sp>
      <p:sp>
        <p:nvSpPr>
          <p:cNvPr id="4" name="Content Placeholder 3">
            <a:extLst>
              <a:ext uri="{FF2B5EF4-FFF2-40B4-BE49-F238E27FC236}">
                <a16:creationId xmlns:a16="http://schemas.microsoft.com/office/drawing/2014/main" id="{9E360791-4384-D648-BE8B-E9C438E9A17C}"/>
              </a:ext>
            </a:extLst>
          </p:cNvPr>
          <p:cNvSpPr>
            <a:spLocks noGrp="1"/>
          </p:cNvSpPr>
          <p:nvPr>
            <p:ph sz="half" idx="2"/>
          </p:nvPr>
        </p:nvSpPr>
        <p:spPr/>
        <p:txBody>
          <a:bodyPr/>
          <a:lstStyle/>
          <a:p>
            <a:pPr marL="0" indent="0">
              <a:buNone/>
            </a:pPr>
            <a:r>
              <a:rPr lang="en-US" b="1" dirty="0"/>
              <a:t>Audience 2</a:t>
            </a:r>
          </a:p>
          <a:p>
            <a:r>
              <a:rPr lang="en-US" dirty="0"/>
              <a:t>Researchers</a:t>
            </a:r>
          </a:p>
          <a:p>
            <a:pPr lvl="1"/>
            <a:r>
              <a:rPr lang="en-US" dirty="0"/>
              <a:t>Not just academic</a:t>
            </a:r>
          </a:p>
          <a:p>
            <a:endParaRPr lang="en-US" dirty="0"/>
          </a:p>
        </p:txBody>
      </p:sp>
    </p:spTree>
    <p:extLst>
      <p:ext uri="{BB962C8B-B14F-4D97-AF65-F5344CB8AC3E}">
        <p14:creationId xmlns:p14="http://schemas.microsoft.com/office/powerpoint/2010/main" val="2542286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instructions</a:t>
            </a:r>
            <a:endParaRPr lang="en-US" dirty="0"/>
          </a:p>
        </p:txBody>
      </p:sp>
      <p:sp>
        <p:nvSpPr>
          <p:cNvPr id="6" name="Content Placeholder 5"/>
          <p:cNvSpPr>
            <a:spLocks noGrp="1"/>
          </p:cNvSpPr>
          <p:nvPr>
            <p:ph sz="half" idx="1"/>
          </p:nvPr>
        </p:nvSpPr>
        <p:spPr/>
        <p:txBody>
          <a:bodyPr/>
          <a:lstStyle/>
          <a:p>
            <a:pPr marL="0" indent="0">
              <a:buNone/>
            </a:pPr>
            <a:r>
              <a:rPr lang="en-US" b="1" dirty="0" smtClean="0"/>
              <a:t>Case study: Measurement of consumer price index (CPI)</a:t>
            </a:r>
          </a:p>
          <a:p>
            <a:r>
              <a:rPr lang="en-US" dirty="0" smtClean="0"/>
              <a:t>Allows for researchers to replicate and investigate </a:t>
            </a:r>
            <a:endParaRPr lang="en-US" dirty="0"/>
          </a:p>
        </p:txBody>
      </p:sp>
      <p:pic>
        <p:nvPicPr>
          <p:cNvPr id="7" name="Content Placeholder 4"/>
          <p:cNvPicPr>
            <a:picLocks noGrp="1" noChangeAspect="1"/>
          </p:cNvPicPr>
          <p:nvPr>
            <p:ph sz="half" idx="2"/>
          </p:nvPr>
        </p:nvPicPr>
        <p:blipFill>
          <a:blip r:embed="rId2"/>
          <a:stretch>
            <a:fillRect/>
          </a:stretch>
        </p:blipFill>
        <p:spPr>
          <a:xfrm>
            <a:off x="6172200" y="2306042"/>
            <a:ext cx="5181600" cy="3390503"/>
          </a:xfrm>
          <a:prstGeom prst="rect">
            <a:avLst/>
          </a:prstGeom>
        </p:spPr>
      </p:pic>
      <p:pic>
        <p:nvPicPr>
          <p:cNvPr id="3" name="Picture 2"/>
          <p:cNvPicPr>
            <a:picLocks noChangeAspect="1"/>
          </p:cNvPicPr>
          <p:nvPr/>
        </p:nvPicPr>
        <p:blipFill>
          <a:blip r:embed="rId3"/>
          <a:stretch>
            <a:fillRect/>
          </a:stretch>
        </p:blipFill>
        <p:spPr>
          <a:xfrm>
            <a:off x="5143500" y="3132364"/>
            <a:ext cx="4279446" cy="3111273"/>
          </a:xfrm>
          <a:prstGeom prst="rect">
            <a:avLst/>
          </a:prstGeom>
          <a:ln w="25400">
            <a:solidFill>
              <a:schemeClr val="tx2"/>
            </a:solidFill>
          </a:ln>
        </p:spPr>
      </p:pic>
      <p:pic>
        <p:nvPicPr>
          <p:cNvPr id="4" name="Picture 3"/>
          <p:cNvPicPr>
            <a:picLocks noChangeAspect="1"/>
          </p:cNvPicPr>
          <p:nvPr/>
        </p:nvPicPr>
        <p:blipFill>
          <a:blip r:embed="rId4"/>
          <a:stretch>
            <a:fillRect/>
          </a:stretch>
        </p:blipFill>
        <p:spPr>
          <a:xfrm>
            <a:off x="802115" y="3776663"/>
            <a:ext cx="4188985" cy="2400300"/>
          </a:xfrm>
          <a:prstGeom prst="rect">
            <a:avLst/>
          </a:prstGeom>
          <a:ln w="25400">
            <a:solidFill>
              <a:schemeClr val="tx2"/>
            </a:solidFill>
          </a:ln>
        </p:spPr>
      </p:pic>
    </p:spTree>
    <p:extLst>
      <p:ext uri="{BB962C8B-B14F-4D97-AF65-F5344CB8AC3E}">
        <p14:creationId xmlns:p14="http://schemas.microsoft.com/office/powerpoint/2010/main" val="5139153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instructions</a:t>
            </a:r>
            <a:endParaRPr lang="en-US" dirty="0"/>
          </a:p>
        </p:txBody>
      </p:sp>
      <p:sp>
        <p:nvSpPr>
          <p:cNvPr id="3" name="Content Placeholder 2"/>
          <p:cNvSpPr>
            <a:spLocks noGrp="1"/>
          </p:cNvSpPr>
          <p:nvPr>
            <p:ph sz="half" idx="1"/>
          </p:nvPr>
        </p:nvSpPr>
        <p:spPr/>
        <p:txBody>
          <a:bodyPr/>
          <a:lstStyle/>
          <a:p>
            <a:pPr marL="0" indent="0">
              <a:buNone/>
            </a:pPr>
            <a:r>
              <a:rPr lang="en-US" b="1" dirty="0" smtClean="0"/>
              <a:t>Case study: </a:t>
            </a:r>
            <a:r>
              <a:rPr lang="en-US" b="1" dirty="0" err="1" smtClean="0"/>
              <a:t>Topcoding</a:t>
            </a:r>
            <a:r>
              <a:rPr lang="en-US" b="1" dirty="0" smtClean="0"/>
              <a:t> in CPS </a:t>
            </a:r>
            <a:r>
              <a:rPr lang="en-US" sz="1800" dirty="0" smtClean="0">
                <a:hlinkClick r:id="rId2"/>
              </a:rPr>
              <a:t>(Larrimore, </a:t>
            </a:r>
            <a:r>
              <a:rPr lang="en-US" sz="1800" dirty="0" err="1" smtClean="0">
                <a:hlinkClick r:id="rId2"/>
              </a:rPr>
              <a:t>Burkhauser</a:t>
            </a:r>
            <a:r>
              <a:rPr lang="en-US" sz="1800" dirty="0" smtClean="0">
                <a:hlinkClick r:id="rId2"/>
              </a:rPr>
              <a:t>, Feng, </a:t>
            </a:r>
            <a:r>
              <a:rPr lang="en-US" sz="1800" dirty="0" err="1" smtClean="0">
                <a:hlinkClick r:id="rId2"/>
              </a:rPr>
              <a:t>Zayatz</a:t>
            </a:r>
            <a:r>
              <a:rPr lang="en-US" sz="1800" dirty="0" smtClean="0">
                <a:hlinkClick r:id="rId2"/>
              </a:rPr>
              <a:t>, 2008)</a:t>
            </a:r>
            <a:endParaRPr lang="en-US" sz="1800" dirty="0" smtClean="0"/>
          </a:p>
          <a:p>
            <a:r>
              <a:rPr lang="en-US" dirty="0" err="1" smtClean="0"/>
              <a:t>Topcoding</a:t>
            </a:r>
            <a:r>
              <a:rPr lang="en-US" dirty="0" smtClean="0"/>
              <a:t> affects trends in income inequality</a:t>
            </a:r>
          </a:p>
          <a:p>
            <a:r>
              <a:rPr lang="en-US" dirty="0" smtClean="0"/>
              <a:t>Ability to diagnose the problem</a:t>
            </a:r>
          </a:p>
          <a:p>
            <a:r>
              <a:rPr lang="en-US" dirty="0" smtClean="0"/>
              <a:t>(FSRDC) Ability to investigate and fix the problem</a:t>
            </a:r>
            <a:endParaRPr lang="en-US" dirty="0"/>
          </a:p>
        </p:txBody>
      </p:sp>
      <p:pic>
        <p:nvPicPr>
          <p:cNvPr id="5" name="Content Placeholder 4"/>
          <p:cNvPicPr>
            <a:picLocks noGrp="1" noChangeAspect="1"/>
          </p:cNvPicPr>
          <p:nvPr>
            <p:ph sz="half" idx="2"/>
          </p:nvPr>
        </p:nvPicPr>
        <p:blipFill>
          <a:blip r:embed="rId3"/>
          <a:stretch>
            <a:fillRect/>
          </a:stretch>
        </p:blipFill>
        <p:spPr>
          <a:xfrm>
            <a:off x="6172200" y="2010665"/>
            <a:ext cx="5181600" cy="3981258"/>
          </a:xfrm>
          <a:prstGeom prst="rect">
            <a:avLst/>
          </a:prstGeom>
        </p:spPr>
      </p:pic>
      <p:pic>
        <p:nvPicPr>
          <p:cNvPr id="6" name="Picture 5"/>
          <p:cNvPicPr>
            <a:picLocks noChangeAspect="1"/>
          </p:cNvPicPr>
          <p:nvPr/>
        </p:nvPicPr>
        <p:blipFill>
          <a:blip r:embed="rId4"/>
          <a:stretch>
            <a:fillRect/>
          </a:stretch>
        </p:blipFill>
        <p:spPr>
          <a:xfrm>
            <a:off x="5780315" y="3659411"/>
            <a:ext cx="4095750" cy="2996523"/>
          </a:xfrm>
          <a:prstGeom prst="rect">
            <a:avLst/>
          </a:prstGeom>
          <a:ln w="25400">
            <a:solidFill>
              <a:schemeClr val="accent1">
                <a:shade val="50000"/>
              </a:schemeClr>
            </a:solidFill>
          </a:ln>
        </p:spPr>
      </p:pic>
    </p:spTree>
    <p:extLst>
      <p:ext uri="{BB962C8B-B14F-4D97-AF65-F5344CB8AC3E}">
        <p14:creationId xmlns:p14="http://schemas.microsoft.com/office/powerpoint/2010/main" val="298884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instructions</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b="1" dirty="0" smtClean="0"/>
              <a:t>Case study: </a:t>
            </a:r>
            <a:r>
              <a:rPr lang="en-US" b="1" dirty="0" err="1" smtClean="0"/>
              <a:t>Topcoding</a:t>
            </a:r>
            <a:r>
              <a:rPr lang="en-US" b="1" dirty="0" smtClean="0"/>
              <a:t> in CPS </a:t>
            </a:r>
            <a:r>
              <a:rPr lang="en-US" sz="1800" dirty="0" smtClean="0">
                <a:hlinkClick r:id="rId2"/>
              </a:rPr>
              <a:t>(Larrimore, </a:t>
            </a:r>
            <a:r>
              <a:rPr lang="en-US" sz="1800" dirty="0" err="1" smtClean="0">
                <a:hlinkClick r:id="rId2"/>
              </a:rPr>
              <a:t>Burkhauser</a:t>
            </a:r>
            <a:r>
              <a:rPr lang="en-US" sz="1800" dirty="0" smtClean="0">
                <a:hlinkClick r:id="rId2"/>
              </a:rPr>
              <a:t>, Feng, </a:t>
            </a:r>
            <a:r>
              <a:rPr lang="en-US" sz="1800" dirty="0" err="1" smtClean="0">
                <a:hlinkClick r:id="rId2"/>
              </a:rPr>
              <a:t>Zayatz</a:t>
            </a:r>
            <a:r>
              <a:rPr lang="en-US" sz="1800" dirty="0" smtClean="0">
                <a:hlinkClick r:id="rId2"/>
              </a:rPr>
              <a:t>, 2008)</a:t>
            </a:r>
            <a:endParaRPr lang="en-US" sz="1800" dirty="0" smtClean="0"/>
          </a:p>
          <a:p>
            <a:r>
              <a:rPr lang="en-US" dirty="0" err="1" smtClean="0"/>
              <a:t>Topcoding</a:t>
            </a:r>
            <a:r>
              <a:rPr lang="en-US" dirty="0" smtClean="0"/>
              <a:t> affects trends in income inequality</a:t>
            </a:r>
          </a:p>
          <a:p>
            <a:r>
              <a:rPr lang="en-US" dirty="0" smtClean="0"/>
              <a:t>Ability to diagnose the problem</a:t>
            </a:r>
          </a:p>
          <a:p>
            <a:r>
              <a:rPr lang="en-US" dirty="0" smtClean="0"/>
              <a:t>(FSRDC) Ability to investigate and fix the problem</a:t>
            </a:r>
            <a:endParaRPr lang="en-US"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Even here there are problems (versioning!)</a:t>
            </a:r>
          </a:p>
          <a:p>
            <a:r>
              <a:rPr lang="en-US" dirty="0" smtClean="0"/>
              <a:t>“… </a:t>
            </a:r>
            <a:r>
              <a:rPr lang="en-US" dirty="0"/>
              <a:t>even the internal March CPS data, which are not subject to top coding, have been censored to various degrees over </a:t>
            </a:r>
            <a:r>
              <a:rPr lang="en-US" dirty="0" smtClean="0"/>
              <a:t>time…”</a:t>
            </a:r>
          </a:p>
          <a:p>
            <a:r>
              <a:rPr lang="en-US" dirty="0" smtClean="0"/>
              <a:t>“… </a:t>
            </a:r>
            <a:r>
              <a:rPr lang="en-US" dirty="0"/>
              <a:t>the U.S. Census Bureau does not maintain any versions of the internal March CPS data that are not subject to this form of censoring</a:t>
            </a:r>
            <a:r>
              <a:rPr lang="en-US" dirty="0" smtClean="0"/>
              <a:t>.”</a:t>
            </a:r>
            <a:endParaRPr lang="en-US" dirty="0"/>
          </a:p>
        </p:txBody>
      </p:sp>
    </p:spTree>
    <p:extLst>
      <p:ext uri="{BB962C8B-B14F-4D97-AF65-F5344CB8AC3E}">
        <p14:creationId xmlns:p14="http://schemas.microsoft.com/office/powerpoint/2010/main" val="4292816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Transparency in disclosure avoidance</a:t>
            </a:r>
            <a:endParaRPr lang="en-US" dirty="0"/>
          </a:p>
        </p:txBody>
      </p:sp>
    </p:spTree>
    <p:extLst>
      <p:ext uri="{BB962C8B-B14F-4D97-AF65-F5344CB8AC3E}">
        <p14:creationId xmlns:p14="http://schemas.microsoft.com/office/powerpoint/2010/main" val="24494345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instructions</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b="1" dirty="0" smtClean="0"/>
              <a:t>Case study: </a:t>
            </a:r>
            <a:r>
              <a:rPr lang="en-US" b="1" dirty="0" err="1" smtClean="0"/>
              <a:t>Topcoding</a:t>
            </a:r>
            <a:r>
              <a:rPr lang="en-US" b="1" dirty="0" smtClean="0"/>
              <a:t> in CPS </a:t>
            </a:r>
            <a:r>
              <a:rPr lang="en-US" sz="1800" dirty="0" smtClean="0">
                <a:hlinkClick r:id="rId2"/>
              </a:rPr>
              <a:t>(Larrimore, </a:t>
            </a:r>
            <a:r>
              <a:rPr lang="en-US" sz="1800" dirty="0" err="1" smtClean="0">
                <a:hlinkClick r:id="rId2"/>
              </a:rPr>
              <a:t>Burkhauser</a:t>
            </a:r>
            <a:r>
              <a:rPr lang="en-US" sz="1800" dirty="0" smtClean="0">
                <a:hlinkClick r:id="rId2"/>
              </a:rPr>
              <a:t>, Feng, </a:t>
            </a:r>
            <a:r>
              <a:rPr lang="en-US" sz="1800" dirty="0" err="1" smtClean="0">
                <a:hlinkClick r:id="rId2"/>
              </a:rPr>
              <a:t>Zayatz</a:t>
            </a:r>
            <a:r>
              <a:rPr lang="en-US" sz="1800" dirty="0" smtClean="0">
                <a:hlinkClick r:id="rId2"/>
              </a:rPr>
              <a:t>, 2008)</a:t>
            </a:r>
            <a:endParaRPr lang="en-US" sz="1800" dirty="0" smtClean="0"/>
          </a:p>
          <a:p>
            <a:r>
              <a:rPr lang="en-US" dirty="0" err="1" smtClean="0"/>
              <a:t>Topcoding</a:t>
            </a:r>
            <a:r>
              <a:rPr lang="en-US" dirty="0" smtClean="0"/>
              <a:t> affects trends in income inequality</a:t>
            </a:r>
          </a:p>
          <a:p>
            <a:r>
              <a:rPr lang="en-US" dirty="0" smtClean="0"/>
              <a:t>Ability to diagnose the problem</a:t>
            </a:r>
          </a:p>
          <a:p>
            <a:r>
              <a:rPr lang="en-US" dirty="0" smtClean="0"/>
              <a:t>(FSRDC) Ability to investigate and fix the problem</a:t>
            </a:r>
            <a:endParaRPr lang="en-US"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Even here there are problems (versioning!)</a:t>
            </a:r>
          </a:p>
          <a:p>
            <a:r>
              <a:rPr lang="en-US" dirty="0" smtClean="0"/>
              <a:t>“… </a:t>
            </a:r>
            <a:r>
              <a:rPr lang="en-US" dirty="0"/>
              <a:t>even the internal March CPS data, which are not subject to top coding, have been censored to various degrees over </a:t>
            </a:r>
            <a:r>
              <a:rPr lang="en-US" dirty="0" smtClean="0"/>
              <a:t>time…”</a:t>
            </a:r>
          </a:p>
          <a:p>
            <a:r>
              <a:rPr lang="en-US" dirty="0" smtClean="0"/>
              <a:t>“… </a:t>
            </a:r>
            <a:r>
              <a:rPr lang="en-US" dirty="0"/>
              <a:t>the U.S. Census Bureau does not maintain any versions of the internal March CPS data that are not subject to this form of censoring</a:t>
            </a:r>
            <a:r>
              <a:rPr lang="en-US" dirty="0" smtClean="0"/>
              <a:t>.”</a:t>
            </a:r>
            <a:endParaRPr lang="en-US" dirty="0"/>
          </a:p>
        </p:txBody>
      </p:sp>
      <p:sp>
        <p:nvSpPr>
          <p:cNvPr id="5" name="Rectangle 4"/>
          <p:cNvSpPr/>
          <p:nvPr/>
        </p:nvSpPr>
        <p:spPr>
          <a:xfrm>
            <a:off x="685800" y="1690688"/>
            <a:ext cx="11062607" cy="448627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96243" y="2661557"/>
            <a:ext cx="7365547" cy="3354765"/>
          </a:xfrm>
          <a:prstGeom prst="rect">
            <a:avLst/>
          </a:prstGeom>
          <a:solidFill>
            <a:schemeClr val="bg1"/>
          </a:solidFill>
          <a:ln w="25400">
            <a:solidFill>
              <a:schemeClr val="accent1">
                <a:shade val="50000"/>
              </a:schemeClr>
            </a:solidFill>
          </a:ln>
        </p:spPr>
        <p:txBody>
          <a:bodyPr wrap="square" rtlCol="0">
            <a:spAutoFit/>
          </a:bodyPr>
          <a:lstStyle/>
          <a:p>
            <a:r>
              <a:rPr lang="en-US" sz="2400" b="1" dirty="0"/>
              <a:t>Most of the U.S. Census Bureau procedures for creating cell means for </a:t>
            </a:r>
            <a:r>
              <a:rPr lang="en-US" sz="2400" b="1" dirty="0" err="1"/>
              <a:t>topcoded</a:t>
            </a:r>
            <a:r>
              <a:rPr lang="en-US" sz="2400" b="1" dirty="0"/>
              <a:t> values in the public use March CPS data can be found in the </a:t>
            </a:r>
            <a:r>
              <a:rPr lang="en-US" sz="2800" b="1" dirty="0">
                <a:solidFill>
                  <a:schemeClr val="accent6"/>
                </a:solidFill>
              </a:rPr>
              <a:t>2007 Current Population Survey Annual Demographic File Technical Documentation</a:t>
            </a:r>
            <a:r>
              <a:rPr lang="en-US" sz="2400" b="1" dirty="0"/>
              <a:t> [10], but in </a:t>
            </a:r>
            <a:r>
              <a:rPr lang="en-US" sz="2800" b="1" dirty="0">
                <a:solidFill>
                  <a:schemeClr val="accent2"/>
                </a:solidFill>
              </a:rPr>
              <a:t>some cases we learned about them via conversations with various U.S. Census Bureau employees</a:t>
            </a:r>
            <a:r>
              <a:rPr lang="en-US" sz="2400" b="1" dirty="0"/>
              <a:t> charged with creating the cell means</a:t>
            </a:r>
            <a:endParaRPr lang="en-US" sz="2400" b="1" dirty="0"/>
          </a:p>
        </p:txBody>
      </p:sp>
      <p:pic>
        <p:nvPicPr>
          <p:cNvPr id="7" name="Picture 6">
            <a:hlinkClick r:id="rId3"/>
          </p:cNvPr>
          <p:cNvPicPr>
            <a:picLocks noChangeAspect="1"/>
          </p:cNvPicPr>
          <p:nvPr/>
        </p:nvPicPr>
        <p:blipFill>
          <a:blip r:embed="rId4"/>
          <a:stretch>
            <a:fillRect/>
          </a:stretch>
        </p:blipFill>
        <p:spPr>
          <a:xfrm>
            <a:off x="6806293" y="5748752"/>
            <a:ext cx="3552144" cy="695781"/>
          </a:xfrm>
          <a:prstGeom prst="rect">
            <a:avLst/>
          </a:prstGeom>
        </p:spPr>
      </p:pic>
    </p:spTree>
    <p:extLst>
      <p:ext uri="{BB962C8B-B14F-4D97-AF65-F5344CB8AC3E}">
        <p14:creationId xmlns:p14="http://schemas.microsoft.com/office/powerpoint/2010/main" val="79344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 avoidance</a:t>
            </a:r>
            <a:endParaRPr lang="en-US" dirty="0"/>
          </a:p>
        </p:txBody>
      </p:sp>
      <p:sp>
        <p:nvSpPr>
          <p:cNvPr id="3" name="Content Placeholder 2"/>
          <p:cNvSpPr>
            <a:spLocks noGrp="1"/>
          </p:cNvSpPr>
          <p:nvPr>
            <p:ph sz="half" idx="1"/>
          </p:nvPr>
        </p:nvSpPr>
        <p:spPr/>
        <p:txBody>
          <a:bodyPr/>
          <a:lstStyle/>
          <a:p>
            <a:r>
              <a:rPr lang="en-US" dirty="0" smtClean="0"/>
              <a:t>New disclosure avoidance in 2020 Decennial Census of Population </a:t>
            </a:r>
            <a:r>
              <a:rPr lang="en-US" sz="1600" dirty="0" smtClean="0"/>
              <a:t>(</a:t>
            </a:r>
            <a:r>
              <a:rPr lang="en-US" sz="1600" dirty="0" smtClean="0">
                <a:hlinkClick r:id="rId2"/>
              </a:rPr>
              <a:t>source</a:t>
            </a:r>
            <a:r>
              <a:rPr lang="en-US" sz="1600" dirty="0" smtClean="0"/>
              <a:t>)</a:t>
            </a:r>
            <a:endParaRPr lang="en-US" dirty="0" smtClean="0"/>
          </a:p>
        </p:txBody>
      </p:sp>
      <p:pic>
        <p:nvPicPr>
          <p:cNvPr id="5" name="Content Placeholder 4"/>
          <p:cNvPicPr>
            <a:picLocks noGrp="1" noChangeAspect="1"/>
          </p:cNvPicPr>
          <p:nvPr>
            <p:ph sz="half" idx="2"/>
          </p:nvPr>
        </p:nvPicPr>
        <p:blipFill>
          <a:blip r:embed="rId3"/>
          <a:stretch>
            <a:fillRect/>
          </a:stretch>
        </p:blipFill>
        <p:spPr>
          <a:xfrm>
            <a:off x="6553528" y="1825625"/>
            <a:ext cx="4418943" cy="4351338"/>
          </a:xfrm>
          <a:prstGeom prst="rect">
            <a:avLst/>
          </a:prstGeom>
        </p:spPr>
      </p:pic>
      <p:pic>
        <p:nvPicPr>
          <p:cNvPr id="6" name="Picture 5"/>
          <p:cNvPicPr>
            <a:picLocks noChangeAspect="1"/>
          </p:cNvPicPr>
          <p:nvPr/>
        </p:nvPicPr>
        <p:blipFill>
          <a:blip r:embed="rId4"/>
          <a:stretch>
            <a:fillRect/>
          </a:stretch>
        </p:blipFill>
        <p:spPr>
          <a:xfrm>
            <a:off x="6553528" y="1251177"/>
            <a:ext cx="2305050" cy="714375"/>
          </a:xfrm>
          <a:prstGeom prst="rect">
            <a:avLst/>
          </a:prstGeom>
        </p:spPr>
      </p:pic>
    </p:spTree>
    <p:extLst>
      <p:ext uri="{BB962C8B-B14F-4D97-AF65-F5344CB8AC3E}">
        <p14:creationId xmlns:p14="http://schemas.microsoft.com/office/powerpoint/2010/main" val="11358360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 avoidance</a:t>
            </a:r>
            <a:endParaRPr lang="en-US" dirty="0"/>
          </a:p>
        </p:txBody>
      </p:sp>
      <p:sp>
        <p:nvSpPr>
          <p:cNvPr id="3" name="Content Placeholder 2"/>
          <p:cNvSpPr>
            <a:spLocks noGrp="1"/>
          </p:cNvSpPr>
          <p:nvPr>
            <p:ph sz="half" idx="1"/>
          </p:nvPr>
        </p:nvSpPr>
        <p:spPr/>
        <p:txBody>
          <a:bodyPr/>
          <a:lstStyle/>
          <a:p>
            <a:r>
              <a:rPr lang="en-US" dirty="0" smtClean="0"/>
              <a:t>New disclosure avoidance in 2020 Decennial Census of Population</a:t>
            </a:r>
          </a:p>
          <a:p>
            <a:r>
              <a:rPr lang="en-US" dirty="0" smtClean="0"/>
              <a:t>Recent summary of CPS disclosure avoidance measures </a:t>
            </a:r>
            <a:r>
              <a:rPr lang="en-US" sz="1800" dirty="0" smtClean="0"/>
              <a:t>(</a:t>
            </a:r>
            <a:r>
              <a:rPr lang="en-US" sz="1800" dirty="0" smtClean="0">
                <a:hlinkClick r:id="rId2"/>
              </a:rPr>
              <a:t>source</a:t>
            </a:r>
            <a:r>
              <a:rPr lang="en-US" sz="1800" dirty="0" smtClean="0"/>
              <a:t>)</a:t>
            </a:r>
            <a:endParaRPr lang="en-US" dirty="0"/>
          </a:p>
        </p:txBody>
      </p:sp>
      <p:pic>
        <p:nvPicPr>
          <p:cNvPr id="7" name="Content Placeholder 6"/>
          <p:cNvPicPr>
            <a:picLocks noGrp="1" noChangeAspect="1"/>
          </p:cNvPicPr>
          <p:nvPr>
            <p:ph sz="half" idx="2"/>
          </p:nvPr>
        </p:nvPicPr>
        <p:blipFill>
          <a:blip r:embed="rId3"/>
          <a:stretch>
            <a:fillRect/>
          </a:stretch>
        </p:blipFill>
        <p:spPr>
          <a:xfrm>
            <a:off x="6172200" y="3020991"/>
            <a:ext cx="5181600" cy="19606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989" y="1211241"/>
            <a:ext cx="1390650" cy="1809750"/>
          </a:xfrm>
          <a:prstGeom prst="rect">
            <a:avLst/>
          </a:prstGeom>
        </p:spPr>
      </p:pic>
      <p:pic>
        <p:nvPicPr>
          <p:cNvPr id="9" name="Picture 8"/>
          <p:cNvPicPr>
            <a:picLocks noChangeAspect="1"/>
          </p:cNvPicPr>
          <p:nvPr/>
        </p:nvPicPr>
        <p:blipFill>
          <a:blip r:embed="rId5"/>
          <a:stretch>
            <a:fillRect/>
          </a:stretch>
        </p:blipFill>
        <p:spPr>
          <a:xfrm>
            <a:off x="3888241" y="5116533"/>
            <a:ext cx="3990975" cy="742950"/>
          </a:xfrm>
          <a:prstGeom prst="rect">
            <a:avLst/>
          </a:prstGeom>
          <a:ln w="38100">
            <a:solidFill>
              <a:schemeClr val="accent1">
                <a:shade val="50000"/>
              </a:schemeClr>
            </a:solidFill>
          </a:ln>
        </p:spPr>
      </p:pic>
    </p:spTree>
    <p:extLst>
      <p:ext uri="{BB962C8B-B14F-4D97-AF65-F5344CB8AC3E}">
        <p14:creationId xmlns:p14="http://schemas.microsoft.com/office/powerpoint/2010/main" val="13971352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3732-6DF4-1541-9E69-CA7061DB76DA}"/>
              </a:ext>
            </a:extLst>
          </p:cNvPr>
          <p:cNvSpPr>
            <a:spLocks noGrp="1"/>
          </p:cNvSpPr>
          <p:nvPr>
            <p:ph type="title"/>
          </p:nvPr>
        </p:nvSpPr>
        <p:spPr/>
        <p:txBody>
          <a:bodyPr/>
          <a:lstStyle/>
          <a:p>
            <a:r>
              <a:rPr lang="en-US" dirty="0" smtClean="0"/>
              <a:t>Examples in Official Statistics</a:t>
            </a:r>
            <a:endParaRPr lang="en-US" dirty="0"/>
          </a:p>
        </p:txBody>
      </p:sp>
      <p:sp>
        <p:nvSpPr>
          <p:cNvPr id="3" name="Content Placeholder 2">
            <a:extLst>
              <a:ext uri="{FF2B5EF4-FFF2-40B4-BE49-F238E27FC236}">
                <a16:creationId xmlns:a16="http://schemas.microsoft.com/office/drawing/2014/main" id="{250BE083-6FA4-C04E-9016-6F795937803C}"/>
              </a:ext>
            </a:extLst>
          </p:cNvPr>
          <p:cNvSpPr>
            <a:spLocks noGrp="1"/>
          </p:cNvSpPr>
          <p:nvPr>
            <p:ph idx="1"/>
          </p:nvPr>
        </p:nvSpPr>
        <p:spPr/>
        <p:txBody>
          <a:bodyPr>
            <a:normAutofit fontScale="92500" lnSpcReduction="20000"/>
          </a:bodyPr>
          <a:lstStyle/>
          <a:p>
            <a:r>
              <a:rPr lang="en-US" dirty="0"/>
              <a:t>Trusted archives: </a:t>
            </a:r>
            <a:r>
              <a:rPr lang="en-US" sz="3200" b="1" dirty="0">
                <a:solidFill>
                  <a:schemeClr val="accent1"/>
                </a:solidFill>
              </a:rPr>
              <a:t>none</a:t>
            </a:r>
            <a:endParaRPr lang="en-US" b="1" dirty="0">
              <a:solidFill>
                <a:schemeClr val="accent1"/>
              </a:solidFill>
            </a:endParaRPr>
          </a:p>
          <a:p>
            <a:r>
              <a:rPr lang="en-US" b="1" dirty="0">
                <a:solidFill>
                  <a:schemeClr val="accent1"/>
                </a:solidFill>
              </a:rPr>
              <a:t>Reliable versioning</a:t>
            </a:r>
            <a:r>
              <a:rPr lang="en-US" dirty="0"/>
              <a:t> of output data: </a:t>
            </a:r>
          </a:p>
          <a:p>
            <a:pPr lvl="1"/>
            <a:r>
              <a:rPr lang="en-US" dirty="0"/>
              <a:t>Good example: BEA</a:t>
            </a:r>
          </a:p>
          <a:p>
            <a:pPr lvl="1"/>
            <a:r>
              <a:rPr lang="en-US" dirty="0"/>
              <a:t>Counter example: BLS (great accessibility, poor versioning</a:t>
            </a:r>
            <a:r>
              <a:rPr lang="en-US" dirty="0" smtClean="0"/>
              <a:t>)</a:t>
            </a:r>
          </a:p>
          <a:p>
            <a:pPr lvl="1"/>
            <a:r>
              <a:rPr lang="en-US" sz="2600" b="1" dirty="0" smtClean="0">
                <a:solidFill>
                  <a:schemeClr val="accent1"/>
                </a:solidFill>
              </a:rPr>
              <a:t>No persistent identifiers</a:t>
            </a:r>
            <a:r>
              <a:rPr lang="en-US" dirty="0" smtClean="0"/>
              <a:t>!</a:t>
            </a:r>
            <a:endParaRPr lang="en-US" dirty="0"/>
          </a:p>
          <a:p>
            <a:r>
              <a:rPr lang="en-US" dirty="0"/>
              <a:t>Availability of </a:t>
            </a:r>
            <a:r>
              <a:rPr lang="en-US" b="1" dirty="0">
                <a:solidFill>
                  <a:schemeClr val="accent1"/>
                </a:solidFill>
              </a:rPr>
              <a:t>computing instructions</a:t>
            </a:r>
          </a:p>
          <a:p>
            <a:pPr lvl="1"/>
            <a:r>
              <a:rPr lang="en-US" dirty="0"/>
              <a:t>Good example: BLS (CPS, </a:t>
            </a:r>
            <a:r>
              <a:rPr lang="en-US" dirty="0" smtClean="0"/>
              <a:t>unemployment, inflation rate)</a:t>
            </a:r>
            <a:endParaRPr lang="en-US" dirty="0"/>
          </a:p>
          <a:p>
            <a:pPr lvl="1"/>
            <a:r>
              <a:rPr lang="en-US" dirty="0"/>
              <a:t>Counter example: </a:t>
            </a:r>
            <a:r>
              <a:rPr lang="en-US" dirty="0" smtClean="0"/>
              <a:t>much else</a:t>
            </a:r>
          </a:p>
          <a:p>
            <a:pPr lvl="1"/>
            <a:r>
              <a:rPr lang="en-US" b="1" dirty="0" smtClean="0">
                <a:solidFill>
                  <a:schemeClr val="accent1"/>
                </a:solidFill>
              </a:rPr>
              <a:t>Almost never code!</a:t>
            </a:r>
            <a:endParaRPr lang="en-US" b="1" dirty="0">
              <a:solidFill>
                <a:schemeClr val="accent1"/>
              </a:solidFill>
            </a:endParaRPr>
          </a:p>
          <a:p>
            <a:r>
              <a:rPr lang="en-US" b="1" dirty="0">
                <a:solidFill>
                  <a:schemeClr val="accent1"/>
                </a:solidFill>
              </a:rPr>
              <a:t>Transparency of disclosure avoidance</a:t>
            </a:r>
          </a:p>
          <a:p>
            <a:pPr lvl="1"/>
            <a:r>
              <a:rPr lang="en-US" dirty="0"/>
              <a:t>Good example: Census 2020, but also CPS</a:t>
            </a:r>
          </a:p>
          <a:p>
            <a:pPr lvl="1"/>
            <a:r>
              <a:rPr lang="en-US" dirty="0"/>
              <a:t>Bad example: </a:t>
            </a:r>
            <a:r>
              <a:rPr lang="en-US" dirty="0" smtClean="0"/>
              <a:t>much </a:t>
            </a:r>
            <a:r>
              <a:rPr lang="en-US" dirty="0"/>
              <a:t>else</a:t>
            </a:r>
          </a:p>
          <a:p>
            <a:endParaRPr lang="en-US" dirty="0"/>
          </a:p>
        </p:txBody>
      </p:sp>
    </p:spTree>
    <p:extLst>
      <p:ext uri="{BB962C8B-B14F-4D97-AF65-F5344CB8AC3E}">
        <p14:creationId xmlns:p14="http://schemas.microsoft.com/office/powerpoint/2010/main" val="32958439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A93C-DD1C-5D4C-90DD-B82EB0BA8DF5}"/>
              </a:ext>
            </a:extLst>
          </p:cNvPr>
          <p:cNvSpPr>
            <a:spLocks noGrp="1"/>
          </p:cNvSpPr>
          <p:nvPr>
            <p:ph type="title"/>
          </p:nvPr>
        </p:nvSpPr>
        <p:spPr/>
        <p:txBody>
          <a:bodyPr/>
          <a:lstStyle/>
          <a:p>
            <a:r>
              <a:rPr lang="en-US" dirty="0"/>
              <a:t>Mechanisms available in 2020</a:t>
            </a:r>
          </a:p>
        </p:txBody>
      </p:sp>
      <p:sp>
        <p:nvSpPr>
          <p:cNvPr id="3" name="Content Placeholder 2">
            <a:extLst>
              <a:ext uri="{FF2B5EF4-FFF2-40B4-BE49-F238E27FC236}">
                <a16:creationId xmlns:a16="http://schemas.microsoft.com/office/drawing/2014/main" id="{13251292-2113-F843-AE77-FCCC28CBE2CC}"/>
              </a:ext>
            </a:extLst>
          </p:cNvPr>
          <p:cNvSpPr>
            <a:spLocks noGrp="1"/>
          </p:cNvSpPr>
          <p:nvPr>
            <p:ph idx="1"/>
          </p:nvPr>
        </p:nvSpPr>
        <p:spPr/>
        <p:txBody>
          <a:bodyPr>
            <a:normAutofit lnSpcReduction="10000"/>
          </a:bodyPr>
          <a:lstStyle/>
          <a:p>
            <a:r>
              <a:rPr lang="en-US" dirty="0"/>
              <a:t>Documentation of methods</a:t>
            </a:r>
          </a:p>
          <a:p>
            <a:pPr lvl="1"/>
            <a:r>
              <a:rPr lang="en-US" dirty="0"/>
              <a:t>Standard for surveys (</a:t>
            </a:r>
            <a:r>
              <a:rPr lang="en-US" dirty="0" smtClean="0"/>
              <a:t>but often </a:t>
            </a:r>
            <a:r>
              <a:rPr lang="en-US" dirty="0"/>
              <a:t>not in a standard </a:t>
            </a:r>
            <a:r>
              <a:rPr lang="en-US" dirty="0" smtClean="0"/>
              <a:t>way)</a:t>
            </a:r>
            <a:endParaRPr lang="en-US" dirty="0"/>
          </a:p>
          <a:p>
            <a:pPr lvl="1"/>
            <a:r>
              <a:rPr lang="en-US" dirty="0"/>
              <a:t>Not standard for most non-survey </a:t>
            </a:r>
            <a:r>
              <a:rPr lang="en-US" dirty="0" smtClean="0"/>
              <a:t>data</a:t>
            </a:r>
          </a:p>
          <a:p>
            <a:pPr lvl="1"/>
            <a:r>
              <a:rPr lang="en-US" dirty="0" smtClean="0"/>
              <a:t>Standards available (DDI, SDMX, DCAT-US, etc.)</a:t>
            </a:r>
            <a:endParaRPr lang="en-US" dirty="0"/>
          </a:p>
          <a:p>
            <a:r>
              <a:rPr lang="en-US" dirty="0"/>
              <a:t>Code releases</a:t>
            </a:r>
          </a:p>
          <a:p>
            <a:pPr lvl="1"/>
            <a:r>
              <a:rPr lang="en-US" dirty="0"/>
              <a:t>Open source analogy</a:t>
            </a:r>
          </a:p>
          <a:p>
            <a:pPr lvl="2"/>
            <a:r>
              <a:rPr lang="en-US" dirty="0"/>
              <a:t>Consider encryption library SSL: widely used, open source. </a:t>
            </a:r>
            <a:endParaRPr lang="en-US" dirty="0" smtClean="0"/>
          </a:p>
          <a:p>
            <a:pPr lvl="2"/>
            <a:r>
              <a:rPr lang="en-US" dirty="0" smtClean="0"/>
              <a:t>Errors </a:t>
            </a:r>
            <a:r>
              <a:rPr lang="en-US" dirty="0"/>
              <a:t>are detected occasionally, not always by the authors</a:t>
            </a:r>
          </a:p>
          <a:p>
            <a:r>
              <a:rPr lang="en-US" dirty="0"/>
              <a:t>Access to data</a:t>
            </a:r>
          </a:p>
          <a:p>
            <a:pPr lvl="1"/>
            <a:r>
              <a:rPr lang="en-US" dirty="0"/>
              <a:t>Open Data is good, but also needs reliably versioned data</a:t>
            </a:r>
          </a:p>
          <a:p>
            <a:pPr lvl="1"/>
            <a:r>
              <a:rPr lang="en-US" dirty="0"/>
              <a:t>Tiered Access: </a:t>
            </a:r>
            <a:r>
              <a:rPr lang="en-US" dirty="0" smtClean="0"/>
              <a:t>Previous presentation</a:t>
            </a:r>
            <a:endParaRPr lang="en-US" dirty="0"/>
          </a:p>
          <a:p>
            <a:pPr lvl="1"/>
            <a:endParaRPr lang="en-US" dirty="0"/>
          </a:p>
        </p:txBody>
      </p:sp>
    </p:spTree>
    <p:extLst>
      <p:ext uri="{BB962C8B-B14F-4D97-AF65-F5344CB8AC3E}">
        <p14:creationId xmlns:p14="http://schemas.microsoft.com/office/powerpoint/2010/main" val="12656991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easy patches</a:t>
            </a:r>
            <a:endParaRPr lang="en-US" dirty="0"/>
          </a:p>
        </p:txBody>
      </p:sp>
    </p:spTree>
    <p:extLst>
      <p:ext uri="{BB962C8B-B14F-4D97-AF65-F5344CB8AC3E}">
        <p14:creationId xmlns:p14="http://schemas.microsoft.com/office/powerpoint/2010/main" val="3241946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E8292-C845-544F-AEDC-A119B5A2A1D5}"/>
              </a:ext>
            </a:extLst>
          </p:cNvPr>
          <p:cNvSpPr>
            <a:spLocks noGrp="1"/>
          </p:cNvSpPr>
          <p:nvPr>
            <p:ph type="title"/>
          </p:nvPr>
        </p:nvSpPr>
        <p:spPr/>
        <p:txBody>
          <a:bodyPr/>
          <a:lstStyle/>
          <a:p>
            <a:r>
              <a:rPr lang="en-US" dirty="0"/>
              <a:t>Basic setup</a:t>
            </a:r>
          </a:p>
        </p:txBody>
      </p:sp>
      <p:pic>
        <p:nvPicPr>
          <p:cNvPr id="7" name="Content Placeholder 6">
            <a:extLst>
              <a:ext uri="{FF2B5EF4-FFF2-40B4-BE49-F238E27FC236}">
                <a16:creationId xmlns:a16="http://schemas.microsoft.com/office/drawing/2014/main" id="{9094A7D6-E394-3444-B176-3FA9535BB6FB}"/>
              </a:ext>
            </a:extLst>
          </p:cNvPr>
          <p:cNvPicPr>
            <a:picLocks noGrp="1" noChangeAspect="1"/>
          </p:cNvPicPr>
          <p:nvPr>
            <p:ph idx="1"/>
          </p:nvPr>
        </p:nvPicPr>
        <p:blipFill>
          <a:blip r:embed="rId2"/>
          <a:stretch>
            <a:fillRect/>
          </a:stretch>
        </p:blipFill>
        <p:spPr>
          <a:xfrm>
            <a:off x="1554480" y="1902166"/>
            <a:ext cx="6591300" cy="4165600"/>
          </a:xfrm>
          <a:prstGeom prst="rect">
            <a:avLst/>
          </a:prstGeom>
        </p:spPr>
      </p:pic>
      <p:pic>
        <p:nvPicPr>
          <p:cNvPr id="8" name="Picture 7">
            <a:extLst>
              <a:ext uri="{FF2B5EF4-FFF2-40B4-BE49-F238E27FC236}">
                <a16:creationId xmlns:a16="http://schemas.microsoft.com/office/drawing/2014/main" id="{64F7E595-6542-8B4A-B927-2093002E887E}"/>
              </a:ext>
            </a:extLst>
          </p:cNvPr>
          <p:cNvPicPr>
            <a:picLocks noChangeAspect="1"/>
          </p:cNvPicPr>
          <p:nvPr/>
        </p:nvPicPr>
        <p:blipFill>
          <a:blip r:embed="rId3"/>
          <a:stretch>
            <a:fillRect/>
          </a:stretch>
        </p:blipFill>
        <p:spPr>
          <a:xfrm>
            <a:off x="8145780" y="1690688"/>
            <a:ext cx="3632200" cy="3035300"/>
          </a:xfrm>
          <a:prstGeom prst="rect">
            <a:avLst/>
          </a:prstGeom>
        </p:spPr>
      </p:pic>
    </p:spTree>
    <p:extLst>
      <p:ext uri="{BB962C8B-B14F-4D97-AF65-F5344CB8AC3E}">
        <p14:creationId xmlns:p14="http://schemas.microsoft.com/office/powerpoint/2010/main" val="4287273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data citations, permissions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Assign PID to data assets – even confidential</a:t>
            </a:r>
            <a:endParaRPr lang="en-US" sz="4000"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Transparency (of sources, of processing) is a key requirement of official statistics</a:t>
            </a:r>
          </a:p>
          <a:p>
            <a:r>
              <a:rPr lang="en-US" dirty="0" smtClean="0"/>
              <a:t>While some good examples (and benefits) exist, no consistency across US official statistics</a:t>
            </a:r>
          </a:p>
          <a:p>
            <a:r>
              <a:rPr lang="en-US" dirty="0" smtClean="0"/>
              <a:t>Transparency can carry reputational risks – need robustness of institutions</a:t>
            </a:r>
          </a:p>
          <a:p>
            <a:r>
              <a:rPr lang="en-US" dirty="0" smtClean="0"/>
              <a:t>Some low-hanging fruit could increase transparency and assist computational reproducibility</a:t>
            </a:r>
          </a:p>
          <a:p>
            <a:endParaRPr lang="en-US" dirty="0"/>
          </a:p>
        </p:txBody>
      </p:sp>
    </p:spTree>
    <p:extLst>
      <p:ext uri="{BB962C8B-B14F-4D97-AF65-F5344CB8AC3E}">
        <p14:creationId xmlns:p14="http://schemas.microsoft.com/office/powerpoint/2010/main" val="9145454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smtClean="0">
                <a:solidFill>
                  <a:schemeClr val="bg1"/>
                </a:solidFill>
                <a:hlinkClick r:id="rId2"/>
              </a:rPr>
              <a:t>https://doi.org/10.5281/zenodo.xxxx</a:t>
            </a:r>
            <a:r>
              <a:rPr lang="en-US" sz="4400" b="1"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02DE-5DA3-9E4B-90AC-11FA24517998}"/>
              </a:ext>
            </a:extLst>
          </p:cNvPr>
          <p:cNvSpPr>
            <a:spLocks noGrp="1"/>
          </p:cNvSpPr>
          <p:nvPr>
            <p:ph type="title"/>
          </p:nvPr>
        </p:nvSpPr>
        <p:spPr/>
        <p:txBody>
          <a:bodyPr/>
          <a:lstStyle/>
          <a:p>
            <a:r>
              <a:rPr lang="en-US"/>
              <a:t>Computational Reproducibility and Official Statistics</a:t>
            </a:r>
            <a:endParaRPr lang="en-US" dirty="0"/>
          </a:p>
        </p:txBody>
      </p:sp>
      <p:sp>
        <p:nvSpPr>
          <p:cNvPr id="3" name="Content Placeholder 2">
            <a:extLst>
              <a:ext uri="{FF2B5EF4-FFF2-40B4-BE49-F238E27FC236}">
                <a16:creationId xmlns:a16="http://schemas.microsoft.com/office/drawing/2014/main" id="{CE4B3688-D647-CF41-9627-FA829338D102}"/>
              </a:ext>
            </a:extLst>
          </p:cNvPr>
          <p:cNvSpPr>
            <a:spLocks noGrp="1"/>
          </p:cNvSpPr>
          <p:nvPr>
            <p:ph idx="1"/>
          </p:nvPr>
        </p:nvSpPr>
        <p:spPr/>
        <p:txBody>
          <a:bodyPr>
            <a:normAutofit/>
          </a:bodyPr>
          <a:lstStyle/>
          <a:p>
            <a:r>
              <a:rPr lang="en-US" dirty="0"/>
              <a:t>Detailed information on sources</a:t>
            </a:r>
          </a:p>
          <a:p>
            <a:pPr lvl="1"/>
            <a:r>
              <a:rPr lang="en-US" dirty="0"/>
              <a:t>Instructions on information is collected </a:t>
            </a:r>
          </a:p>
          <a:p>
            <a:pPr lvl="2"/>
            <a:r>
              <a:rPr lang="en-US" dirty="0"/>
              <a:t>Surveys</a:t>
            </a:r>
          </a:p>
          <a:p>
            <a:pPr lvl="2"/>
            <a:r>
              <a:rPr lang="en-US" dirty="0"/>
              <a:t>Administrative data</a:t>
            </a:r>
          </a:p>
          <a:p>
            <a:r>
              <a:rPr lang="en-US" dirty="0"/>
              <a:t>Availability of “computing instructions”</a:t>
            </a:r>
          </a:p>
          <a:p>
            <a:pPr lvl="1"/>
            <a:r>
              <a:rPr lang="en-US" dirty="0"/>
              <a:t>Code</a:t>
            </a:r>
          </a:p>
          <a:p>
            <a:pPr lvl="1"/>
            <a:r>
              <a:rPr lang="en-US" dirty="0"/>
              <a:t>Including for disclosure avoidance</a:t>
            </a:r>
          </a:p>
          <a:p>
            <a:r>
              <a:rPr lang="en-US" dirty="0"/>
              <a:t>Availability of reliable, trusted data archives</a:t>
            </a:r>
          </a:p>
          <a:p>
            <a:pPr lvl="1"/>
            <a:r>
              <a:rPr lang="en-US" dirty="0"/>
              <a:t>Of released data – for audience 1 &amp; 2  – ability to reproduce downstream uses</a:t>
            </a:r>
          </a:p>
          <a:p>
            <a:pPr lvl="1"/>
            <a:r>
              <a:rPr lang="en-US" dirty="0"/>
              <a:t>Of source data – for audience 2 – ability to reproduce released data</a:t>
            </a:r>
          </a:p>
          <a:p>
            <a:pPr marL="457200" lvl="1" indent="0">
              <a:buNone/>
            </a:pPr>
            <a:endParaRPr lang="en-US" dirty="0"/>
          </a:p>
        </p:txBody>
      </p:sp>
      <p:pic>
        <p:nvPicPr>
          <p:cNvPr id="8" name="Content Placeholder 6">
            <a:extLst>
              <a:ext uri="{FF2B5EF4-FFF2-40B4-BE49-F238E27FC236}">
                <a16:creationId xmlns:a16="http://schemas.microsoft.com/office/drawing/2014/main" id="{CCC1E567-E0A9-CB46-991F-66635CA152E3}"/>
              </a:ext>
            </a:extLst>
          </p:cNvPr>
          <p:cNvPicPr>
            <a:picLocks noChangeAspect="1"/>
          </p:cNvPicPr>
          <p:nvPr/>
        </p:nvPicPr>
        <p:blipFill>
          <a:blip r:embed="rId2"/>
          <a:stretch>
            <a:fillRect/>
          </a:stretch>
        </p:blipFill>
        <p:spPr>
          <a:xfrm>
            <a:off x="7612380" y="1951150"/>
            <a:ext cx="3785296" cy="2392249"/>
          </a:xfrm>
          <a:prstGeom prst="rect">
            <a:avLst/>
          </a:prstGeom>
        </p:spPr>
      </p:pic>
    </p:spTree>
    <p:extLst>
      <p:ext uri="{BB962C8B-B14F-4D97-AF65-F5344CB8AC3E}">
        <p14:creationId xmlns:p14="http://schemas.microsoft.com/office/powerpoint/2010/main" val="1121643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2597112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240989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2141</Words>
  <Application>Microsoft Office PowerPoint</Application>
  <PresentationFormat>Widescreen</PresentationFormat>
  <Paragraphs>460</Paragraphs>
  <Slides>64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Montserrat</vt:lpstr>
      <vt:lpstr>Roboto</vt:lpstr>
      <vt:lpstr>Office Theme</vt:lpstr>
      <vt:lpstr>Computational Reproducibility, Transparency, and Credibility of Official Statistics </vt:lpstr>
      <vt:lpstr>PowerPoint Presentation</vt:lpstr>
      <vt:lpstr>United Nations: Fundamental Principles of Official Statistics</vt:lpstr>
      <vt:lpstr>Principles and Practices for a Federal Statistical Agency</vt:lpstr>
      <vt:lpstr>Audiences of Credible Official Statistics</vt:lpstr>
      <vt:lpstr>Basic setup</vt:lpstr>
      <vt:lpstr>Computational Reproducibility and Official Statistics</vt:lpstr>
      <vt:lpstr>Would you buy a car from this guy?</vt:lpstr>
      <vt:lpstr>Provenance!</vt:lpstr>
      <vt:lpstr>Would you use this data?</vt:lpstr>
      <vt:lpstr>Or would you trust this data?</vt:lpstr>
      <vt:lpstr>Or would you trust this data?</vt:lpstr>
      <vt:lpstr>Provenance!</vt:lpstr>
      <vt:lpstr>Context: from data to trusted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Background What is reproducibility and replicability?</vt:lpstr>
      <vt:lpstr>PowerPoint Presentation</vt:lpstr>
      <vt:lpstr>PowerPoint Presentation</vt:lpstr>
      <vt:lpstr>PowerPoint Presentation</vt:lpstr>
      <vt:lpstr>Progress</vt:lpstr>
      <vt:lpstr>Action: Data citations and metadata</vt:lpstr>
      <vt:lpstr>Starts with Data Citations</vt:lpstr>
      <vt:lpstr>FAIR data principles rely on metadata</vt:lpstr>
      <vt:lpstr>PowerPoint Presentation</vt:lpstr>
      <vt:lpstr>PowerPoint Presentation</vt:lpstr>
      <vt:lpstr>PowerPoint Presentation</vt:lpstr>
      <vt:lpstr>… and findability relies on metadata</vt:lpstr>
      <vt:lpstr>Current efforts at the AEA</vt:lpstr>
      <vt:lpstr>Starts with Data Citations</vt:lpstr>
      <vt:lpstr>Examples in Official Statistics</vt:lpstr>
      <vt:lpstr>Examples in Official Statistics</vt:lpstr>
      <vt:lpstr>Trusted archives</vt:lpstr>
      <vt:lpstr>What is a “trusted” archive?</vt:lpstr>
      <vt:lpstr>What is a “trusted” archive?</vt:lpstr>
      <vt:lpstr>What is a “trusted” archive?</vt:lpstr>
      <vt:lpstr>Reliable versioning of output data</vt:lpstr>
      <vt:lpstr>Reliable versioning</vt:lpstr>
      <vt:lpstr>Reliable versioning</vt:lpstr>
      <vt:lpstr>Reliable versioning</vt:lpstr>
      <vt:lpstr>Computing instructions</vt:lpstr>
      <vt:lpstr>Computing instructions</vt:lpstr>
      <vt:lpstr>Transparency can be hard…</vt:lpstr>
      <vt:lpstr>Computing instructions</vt:lpstr>
      <vt:lpstr>Computing instructions</vt:lpstr>
      <vt:lpstr>Computing instructions</vt:lpstr>
      <vt:lpstr>Computing instructions</vt:lpstr>
      <vt:lpstr>Transparency in disclosure avoidance</vt:lpstr>
      <vt:lpstr>Computing instructions</vt:lpstr>
      <vt:lpstr>Disclosure avoidance</vt:lpstr>
      <vt:lpstr>Disclosure avoidance</vt:lpstr>
      <vt:lpstr>Examples in Official Statistics</vt:lpstr>
      <vt:lpstr>Mechanisms available in 2020</vt:lpstr>
      <vt:lpstr>Some easy patches</vt:lpstr>
      <vt:lpstr>Provide data citations, permissions</vt:lpstr>
      <vt:lpstr>Assign PID to data assets – even confidential</vt:lpstr>
      <vt:lpstr>Example: German Restricted-access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46</cp:revision>
  <dcterms:created xsi:type="dcterms:W3CDTF">2020-03-31T02:20:35Z</dcterms:created>
  <dcterms:modified xsi:type="dcterms:W3CDTF">2020-08-03T21:19:53Z</dcterms:modified>
</cp:coreProperties>
</file>